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5" r:id="rId5"/>
    <p:sldId id="259" r:id="rId6"/>
    <p:sldId id="304" r:id="rId7"/>
    <p:sldId id="260" r:id="rId8"/>
    <p:sldId id="296" r:id="rId9"/>
    <p:sldId id="261" r:id="rId10"/>
    <p:sldId id="263" r:id="rId11"/>
    <p:sldId id="297" r:id="rId12"/>
    <p:sldId id="305" r:id="rId13"/>
    <p:sldId id="264" r:id="rId14"/>
    <p:sldId id="298" r:id="rId15"/>
    <p:sldId id="299" r:id="rId16"/>
    <p:sldId id="300" r:id="rId17"/>
    <p:sldId id="265" r:id="rId18"/>
    <p:sldId id="268" r:id="rId19"/>
    <p:sldId id="306" r:id="rId20"/>
    <p:sldId id="271" r:id="rId21"/>
    <p:sldId id="301" r:id="rId22"/>
    <p:sldId id="302" r:id="rId23"/>
    <p:sldId id="30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3" r:id="rId33"/>
    <p:sldId id="284" r:id="rId34"/>
    <p:sldId id="285" r:id="rId35"/>
    <p:sldId id="288" r:id="rId36"/>
    <p:sldId id="289" r:id="rId37"/>
    <p:sldId id="290" r:id="rId38"/>
    <p:sldId id="292" r:id="rId39"/>
    <p:sldId id="293" r:id="rId40"/>
    <p:sldId id="294" r:id="rId41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ED96"/>
    <a:srgbClr val="FFFFCC"/>
    <a:srgbClr val="DBC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050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236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3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9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174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50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5" name="그림 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4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81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33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893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2759529" cy="1224643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59529" y="0"/>
            <a:ext cx="6384470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63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4669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p3"/><Relationship Id="rId13" Type="http://schemas.microsoft.com/office/2007/relationships/media" Target="../media/media8.mp3"/><Relationship Id="rId18" Type="http://schemas.openxmlformats.org/officeDocument/2006/relationships/image" Target="../media/image17.png"/><Relationship Id="rId3" Type="http://schemas.microsoft.com/office/2007/relationships/media" Target="../media/media3.mp3"/><Relationship Id="rId7" Type="http://schemas.microsoft.com/office/2007/relationships/media" Target="../media/media5.mp3"/><Relationship Id="rId12" Type="http://schemas.openxmlformats.org/officeDocument/2006/relationships/audio" Target="../media/media7.mp3"/><Relationship Id="rId17" Type="http://schemas.openxmlformats.org/officeDocument/2006/relationships/slideLayout" Target="../slideLayouts/slideLayout3.xml"/><Relationship Id="rId2" Type="http://schemas.openxmlformats.org/officeDocument/2006/relationships/audio" Target="../media/media2.mp3"/><Relationship Id="rId16" Type="http://schemas.openxmlformats.org/officeDocument/2006/relationships/audio" Target="../media/media9.mp3"/><Relationship Id="rId20" Type="http://schemas.openxmlformats.org/officeDocument/2006/relationships/image" Target="../media/image21.png"/><Relationship Id="rId1" Type="http://schemas.microsoft.com/office/2007/relationships/media" Target="../media/media2.mp3"/><Relationship Id="rId6" Type="http://schemas.openxmlformats.org/officeDocument/2006/relationships/audio" Target="../media/media4.mp3"/><Relationship Id="rId11" Type="http://schemas.microsoft.com/office/2007/relationships/media" Target="../media/media7.mp3"/><Relationship Id="rId5" Type="http://schemas.microsoft.com/office/2007/relationships/media" Target="../media/media4.mp3"/><Relationship Id="rId15" Type="http://schemas.microsoft.com/office/2007/relationships/media" Target="../media/media9.mp3"/><Relationship Id="rId10" Type="http://schemas.openxmlformats.org/officeDocument/2006/relationships/audio" Target="../media/media6.mp3"/><Relationship Id="rId19" Type="http://schemas.openxmlformats.org/officeDocument/2006/relationships/image" Target="../media/image20.jpeg"/><Relationship Id="rId4" Type="http://schemas.openxmlformats.org/officeDocument/2006/relationships/audio" Target="../media/media3.mp3"/><Relationship Id="rId9" Type="http://schemas.microsoft.com/office/2007/relationships/media" Target="../media/media6.mp3"/><Relationship Id="rId14" Type="http://schemas.openxmlformats.org/officeDocument/2006/relationships/audio" Target="../media/media8.mp3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p3"/><Relationship Id="rId13" Type="http://schemas.openxmlformats.org/officeDocument/2006/relationships/slideLayout" Target="../slideLayouts/slideLayout3.xml"/><Relationship Id="rId3" Type="http://schemas.microsoft.com/office/2007/relationships/media" Target="../media/media11.mp3"/><Relationship Id="rId7" Type="http://schemas.microsoft.com/office/2007/relationships/media" Target="../media/media13.mp3"/><Relationship Id="rId12" Type="http://schemas.openxmlformats.org/officeDocument/2006/relationships/audio" Target="../media/media15.mp3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audio" Target="../media/media12.mp3"/><Relationship Id="rId11" Type="http://schemas.microsoft.com/office/2007/relationships/media" Target="../media/media15.mp3"/><Relationship Id="rId5" Type="http://schemas.microsoft.com/office/2007/relationships/media" Target="../media/media12.mp3"/><Relationship Id="rId10" Type="http://schemas.openxmlformats.org/officeDocument/2006/relationships/audio" Target="../media/media14.mp3"/><Relationship Id="rId4" Type="http://schemas.openxmlformats.org/officeDocument/2006/relationships/audio" Target="../media/media11.mp3"/><Relationship Id="rId9" Type="http://schemas.microsoft.com/office/2007/relationships/media" Target="../media/media14.mp3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microsoft.com/office/2007/relationships/media" Target="../media/media17.mp3"/><Relationship Id="rId7" Type="http://schemas.openxmlformats.org/officeDocument/2006/relationships/image" Target="../media/image23.JPG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6" Type="http://schemas.openxmlformats.org/officeDocument/2006/relationships/image" Target="../media/image22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7.mp3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19.mp3"/><Relationship Id="rId7" Type="http://schemas.openxmlformats.org/officeDocument/2006/relationships/image" Target="../media/image26.JP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25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9.mp3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23.mp3"/><Relationship Id="rId13" Type="http://schemas.openxmlformats.org/officeDocument/2006/relationships/image" Target="../media/image21.png"/><Relationship Id="rId3" Type="http://schemas.microsoft.com/office/2007/relationships/media" Target="../media/media21.mp3"/><Relationship Id="rId7" Type="http://schemas.microsoft.com/office/2007/relationships/media" Target="../media/media23.mp3"/><Relationship Id="rId12" Type="http://schemas.openxmlformats.org/officeDocument/2006/relationships/image" Target="../media/image17.png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6" Type="http://schemas.openxmlformats.org/officeDocument/2006/relationships/audio" Target="../media/media22.mp3"/><Relationship Id="rId11" Type="http://schemas.openxmlformats.org/officeDocument/2006/relationships/slideLayout" Target="../slideLayouts/slideLayout4.xml"/><Relationship Id="rId5" Type="http://schemas.microsoft.com/office/2007/relationships/media" Target="../media/media22.mp3"/><Relationship Id="rId10" Type="http://schemas.openxmlformats.org/officeDocument/2006/relationships/audio" Target="../media/media24.mp3"/><Relationship Id="rId4" Type="http://schemas.openxmlformats.org/officeDocument/2006/relationships/audio" Target="../media/media21.mp3"/><Relationship Id="rId9" Type="http://schemas.microsoft.com/office/2007/relationships/media" Target="../media/media24.mp3"/><Relationship Id="rId1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media28.mp3"/><Relationship Id="rId13" Type="http://schemas.openxmlformats.org/officeDocument/2006/relationships/slideLayout" Target="../slideLayouts/slideLayout4.xml"/><Relationship Id="rId3" Type="http://schemas.microsoft.com/office/2007/relationships/media" Target="../media/media26.mp3"/><Relationship Id="rId7" Type="http://schemas.microsoft.com/office/2007/relationships/media" Target="../media/media28.mp3"/><Relationship Id="rId12" Type="http://schemas.openxmlformats.org/officeDocument/2006/relationships/audio" Target="../media/media30.mp3"/><Relationship Id="rId2" Type="http://schemas.openxmlformats.org/officeDocument/2006/relationships/audio" Target="../media/media25.mp3"/><Relationship Id="rId16" Type="http://schemas.openxmlformats.org/officeDocument/2006/relationships/image" Target="../media/image28.jpeg"/><Relationship Id="rId1" Type="http://schemas.microsoft.com/office/2007/relationships/media" Target="../media/media25.mp3"/><Relationship Id="rId6" Type="http://schemas.openxmlformats.org/officeDocument/2006/relationships/audio" Target="../media/media27.mp3"/><Relationship Id="rId11" Type="http://schemas.microsoft.com/office/2007/relationships/media" Target="../media/media30.mp3"/><Relationship Id="rId5" Type="http://schemas.microsoft.com/office/2007/relationships/media" Target="../media/media27.mp3"/><Relationship Id="rId15" Type="http://schemas.openxmlformats.org/officeDocument/2006/relationships/image" Target="../media/image21.png"/><Relationship Id="rId10" Type="http://schemas.openxmlformats.org/officeDocument/2006/relationships/audio" Target="../media/media29.mp3"/><Relationship Id="rId4" Type="http://schemas.openxmlformats.org/officeDocument/2006/relationships/audio" Target="../media/media26.mp3"/><Relationship Id="rId9" Type="http://schemas.microsoft.com/office/2007/relationships/media" Target="../media/media29.mp3"/><Relationship Id="rId1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34.mp3"/><Relationship Id="rId13" Type="http://schemas.openxmlformats.org/officeDocument/2006/relationships/slideLayout" Target="../slideLayouts/slideLayout4.xml"/><Relationship Id="rId3" Type="http://schemas.microsoft.com/office/2007/relationships/media" Target="../media/media32.mp3"/><Relationship Id="rId7" Type="http://schemas.microsoft.com/office/2007/relationships/media" Target="../media/media34.mp3"/><Relationship Id="rId12" Type="http://schemas.openxmlformats.org/officeDocument/2006/relationships/audio" Target="../media/media36.mp3"/><Relationship Id="rId2" Type="http://schemas.openxmlformats.org/officeDocument/2006/relationships/audio" Target="../media/media31.mp3"/><Relationship Id="rId1" Type="http://schemas.microsoft.com/office/2007/relationships/media" Target="../media/media31.mp3"/><Relationship Id="rId6" Type="http://schemas.openxmlformats.org/officeDocument/2006/relationships/audio" Target="../media/media33.mp3"/><Relationship Id="rId11" Type="http://schemas.microsoft.com/office/2007/relationships/media" Target="../media/media36.mp3"/><Relationship Id="rId5" Type="http://schemas.microsoft.com/office/2007/relationships/media" Target="../media/media33.mp3"/><Relationship Id="rId15" Type="http://schemas.openxmlformats.org/officeDocument/2006/relationships/image" Target="../media/image21.png"/><Relationship Id="rId10" Type="http://schemas.openxmlformats.org/officeDocument/2006/relationships/audio" Target="../media/media35.mp3"/><Relationship Id="rId4" Type="http://schemas.openxmlformats.org/officeDocument/2006/relationships/audio" Target="../media/media32.mp3"/><Relationship Id="rId9" Type="http://schemas.microsoft.com/office/2007/relationships/media" Target="../media/media35.mp3"/><Relationship Id="rId1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png"/><Relationship Id="rId2" Type="http://schemas.openxmlformats.org/officeDocument/2006/relationships/audio" Target="../media/media37.mp3"/><Relationship Id="rId1" Type="http://schemas.microsoft.com/office/2007/relationships/media" Target="../media/media37.mp3"/><Relationship Id="rId6" Type="http://schemas.openxmlformats.org/officeDocument/2006/relationships/image" Target="../media/image30.jpeg"/><Relationship Id="rId5" Type="http://schemas.openxmlformats.org/officeDocument/2006/relationships/image" Target="../media/image29.JP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8.mp3"/><Relationship Id="rId1" Type="http://schemas.microsoft.com/office/2007/relationships/media" Target="../media/media38.mp3"/><Relationship Id="rId6" Type="http://schemas.openxmlformats.org/officeDocument/2006/relationships/image" Target="../media/image17.png"/><Relationship Id="rId5" Type="http://schemas.openxmlformats.org/officeDocument/2006/relationships/image" Target="../media/image30.jpeg"/><Relationship Id="rId4" Type="http://schemas.openxmlformats.org/officeDocument/2006/relationships/image" Target="../media/image2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9.mp3"/><Relationship Id="rId1" Type="http://schemas.microsoft.com/office/2007/relationships/media" Target="../media/media39.mp3"/><Relationship Id="rId6" Type="http://schemas.openxmlformats.org/officeDocument/2006/relationships/image" Target="../media/image17.png"/><Relationship Id="rId5" Type="http://schemas.openxmlformats.org/officeDocument/2006/relationships/image" Target="../media/image30.jpeg"/><Relationship Id="rId4" Type="http://schemas.openxmlformats.org/officeDocument/2006/relationships/image" Target="../media/image2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0.mp3"/><Relationship Id="rId1" Type="http://schemas.microsoft.com/office/2007/relationships/media" Target="../media/media40.mp3"/><Relationship Id="rId6" Type="http://schemas.openxmlformats.org/officeDocument/2006/relationships/image" Target="../media/image17.png"/><Relationship Id="rId5" Type="http://schemas.openxmlformats.org/officeDocument/2006/relationships/image" Target="../media/image30.jpeg"/><Relationship Id="rId4" Type="http://schemas.openxmlformats.org/officeDocument/2006/relationships/image" Target="../media/image2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jpeg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4.mp3"/><Relationship Id="rId13" Type="http://schemas.microsoft.com/office/2007/relationships/media" Target="../media/media47.mp3"/><Relationship Id="rId18" Type="http://schemas.openxmlformats.org/officeDocument/2006/relationships/image" Target="../media/image17.png"/><Relationship Id="rId3" Type="http://schemas.microsoft.com/office/2007/relationships/media" Target="../media/media42.mp3"/><Relationship Id="rId7" Type="http://schemas.microsoft.com/office/2007/relationships/media" Target="../media/media44.mp3"/><Relationship Id="rId12" Type="http://schemas.openxmlformats.org/officeDocument/2006/relationships/audio" Target="../media/media46.mp3"/><Relationship Id="rId17" Type="http://schemas.openxmlformats.org/officeDocument/2006/relationships/slideLayout" Target="../slideLayouts/slideLayout5.xml"/><Relationship Id="rId2" Type="http://schemas.openxmlformats.org/officeDocument/2006/relationships/audio" Target="../media/media41.mp3"/><Relationship Id="rId16" Type="http://schemas.openxmlformats.org/officeDocument/2006/relationships/audio" Target="../media/media48.mp3"/><Relationship Id="rId20" Type="http://schemas.openxmlformats.org/officeDocument/2006/relationships/image" Target="../media/image34.jpeg"/><Relationship Id="rId1" Type="http://schemas.microsoft.com/office/2007/relationships/media" Target="../media/media41.mp3"/><Relationship Id="rId6" Type="http://schemas.openxmlformats.org/officeDocument/2006/relationships/audio" Target="../media/media43.mp3"/><Relationship Id="rId11" Type="http://schemas.microsoft.com/office/2007/relationships/media" Target="../media/media46.mp3"/><Relationship Id="rId5" Type="http://schemas.microsoft.com/office/2007/relationships/media" Target="../media/media43.mp3"/><Relationship Id="rId15" Type="http://schemas.microsoft.com/office/2007/relationships/media" Target="../media/media48.mp3"/><Relationship Id="rId10" Type="http://schemas.openxmlformats.org/officeDocument/2006/relationships/audio" Target="../media/media45.mp3"/><Relationship Id="rId19" Type="http://schemas.openxmlformats.org/officeDocument/2006/relationships/image" Target="../media/image21.png"/><Relationship Id="rId4" Type="http://schemas.openxmlformats.org/officeDocument/2006/relationships/audio" Target="../media/media42.mp3"/><Relationship Id="rId9" Type="http://schemas.microsoft.com/office/2007/relationships/media" Target="../media/media45.mp3"/><Relationship Id="rId14" Type="http://schemas.openxmlformats.org/officeDocument/2006/relationships/audio" Target="../media/media47.mp3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52.mp3"/><Relationship Id="rId13" Type="http://schemas.microsoft.com/office/2007/relationships/media" Target="../media/media55.mp3"/><Relationship Id="rId18" Type="http://schemas.openxmlformats.org/officeDocument/2006/relationships/audio" Target="../media/media57.mp3"/><Relationship Id="rId3" Type="http://schemas.microsoft.com/office/2007/relationships/media" Target="../media/media50.mp3"/><Relationship Id="rId21" Type="http://schemas.openxmlformats.org/officeDocument/2006/relationships/slideLayout" Target="../slideLayouts/slideLayout5.xml"/><Relationship Id="rId7" Type="http://schemas.microsoft.com/office/2007/relationships/media" Target="../media/media52.mp3"/><Relationship Id="rId12" Type="http://schemas.openxmlformats.org/officeDocument/2006/relationships/audio" Target="../media/media54.mp3"/><Relationship Id="rId17" Type="http://schemas.microsoft.com/office/2007/relationships/media" Target="../media/media57.mp3"/><Relationship Id="rId2" Type="http://schemas.openxmlformats.org/officeDocument/2006/relationships/audio" Target="../media/media49.mp3"/><Relationship Id="rId16" Type="http://schemas.openxmlformats.org/officeDocument/2006/relationships/audio" Target="../media/media56.mp3"/><Relationship Id="rId20" Type="http://schemas.openxmlformats.org/officeDocument/2006/relationships/audio" Target="../media/media58.mp3"/><Relationship Id="rId1" Type="http://schemas.microsoft.com/office/2007/relationships/media" Target="../media/media49.mp3"/><Relationship Id="rId6" Type="http://schemas.openxmlformats.org/officeDocument/2006/relationships/audio" Target="../media/media51.mp3"/><Relationship Id="rId11" Type="http://schemas.microsoft.com/office/2007/relationships/media" Target="../media/media54.mp3"/><Relationship Id="rId5" Type="http://schemas.microsoft.com/office/2007/relationships/media" Target="../media/media51.mp3"/><Relationship Id="rId15" Type="http://schemas.microsoft.com/office/2007/relationships/media" Target="../media/media56.mp3"/><Relationship Id="rId10" Type="http://schemas.openxmlformats.org/officeDocument/2006/relationships/audio" Target="../media/media53.mp3"/><Relationship Id="rId19" Type="http://schemas.microsoft.com/office/2007/relationships/media" Target="../media/media58.mp3"/><Relationship Id="rId4" Type="http://schemas.openxmlformats.org/officeDocument/2006/relationships/audio" Target="../media/media50.mp3"/><Relationship Id="rId9" Type="http://schemas.microsoft.com/office/2007/relationships/media" Target="../media/media53.mp3"/><Relationship Id="rId14" Type="http://schemas.openxmlformats.org/officeDocument/2006/relationships/audio" Target="../media/media55.mp3"/><Relationship Id="rId22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9.mp3"/><Relationship Id="rId1" Type="http://schemas.microsoft.com/office/2007/relationships/media" Target="../media/media59.mp3"/><Relationship Id="rId6" Type="http://schemas.openxmlformats.org/officeDocument/2006/relationships/image" Target="../media/image17.png"/><Relationship Id="rId5" Type="http://schemas.openxmlformats.org/officeDocument/2006/relationships/image" Target="../media/image35.JPG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media" Target="../media/media61.mp3"/><Relationship Id="rId7" Type="http://schemas.openxmlformats.org/officeDocument/2006/relationships/image" Target="../media/image37.JPG"/><Relationship Id="rId2" Type="http://schemas.openxmlformats.org/officeDocument/2006/relationships/audio" Target="../media/media60.mp3"/><Relationship Id="rId1" Type="http://schemas.microsoft.com/office/2007/relationships/media" Target="../media/media60.mp3"/><Relationship Id="rId6" Type="http://schemas.openxmlformats.org/officeDocument/2006/relationships/image" Target="../media/image36.JP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61.mp3"/><Relationship Id="rId9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63.mp3"/><Relationship Id="rId7" Type="http://schemas.openxmlformats.org/officeDocument/2006/relationships/image" Target="../media/image39.jpg"/><Relationship Id="rId2" Type="http://schemas.openxmlformats.org/officeDocument/2006/relationships/audio" Target="../media/media62.mp3"/><Relationship Id="rId1" Type="http://schemas.microsoft.com/office/2007/relationships/media" Target="../media/media62.mp3"/><Relationship Id="rId6" Type="http://schemas.openxmlformats.org/officeDocument/2006/relationships/image" Target="../media/image38.JP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63.mp3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microsoft.com/office/2007/relationships/media" Target="../media/media65.mp3"/><Relationship Id="rId7" Type="http://schemas.openxmlformats.org/officeDocument/2006/relationships/slideLayout" Target="../slideLayouts/slideLayout5.xml"/><Relationship Id="rId2" Type="http://schemas.openxmlformats.org/officeDocument/2006/relationships/audio" Target="../media/media64.mp3"/><Relationship Id="rId1" Type="http://schemas.microsoft.com/office/2007/relationships/media" Target="../media/media64.mp3"/><Relationship Id="rId6" Type="http://schemas.openxmlformats.org/officeDocument/2006/relationships/audio" Target="../media/media66.mp3"/><Relationship Id="rId5" Type="http://schemas.microsoft.com/office/2007/relationships/media" Target="../media/media66.mp3"/><Relationship Id="rId4" Type="http://schemas.openxmlformats.org/officeDocument/2006/relationships/audio" Target="../media/media65.mp3"/><Relationship Id="rId9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67.mp3"/><Relationship Id="rId1" Type="http://schemas.microsoft.com/office/2007/relationships/media" Target="../media/media67.mp3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G"/><Relationship Id="rId3" Type="http://schemas.openxmlformats.org/officeDocument/2006/relationships/image" Target="../media/image51.jpg"/><Relationship Id="rId7" Type="http://schemas.openxmlformats.org/officeDocument/2006/relationships/image" Target="../media/image55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4.jpg"/><Relationship Id="rId5" Type="http://schemas.openxmlformats.org/officeDocument/2006/relationships/image" Target="../media/image53.JPG"/><Relationship Id="rId4" Type="http://schemas.openxmlformats.org/officeDocument/2006/relationships/image" Target="../media/image52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1.jpg"/><Relationship Id="rId4" Type="http://schemas.openxmlformats.org/officeDocument/2006/relationships/image" Target="../media/image60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모서리가 둥근 직사각형 4"/>
          <p:cNvSpPr/>
          <p:nvPr/>
        </p:nvSpPr>
        <p:spPr>
          <a:xfrm>
            <a:off x="3707904" y="836712"/>
            <a:ext cx="5184576" cy="518457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타원 5"/>
          <p:cNvSpPr/>
          <p:nvPr/>
        </p:nvSpPr>
        <p:spPr>
          <a:xfrm>
            <a:off x="4283968" y="296652"/>
            <a:ext cx="1080120" cy="1080120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5400" dirty="0" smtClean="0">
                <a:solidFill>
                  <a:schemeClr val="tx2"/>
                </a:solidFill>
                <a:latin typeface="휴먼둥근헤드라인" pitchFamily="18" charset="-127"/>
                <a:ea typeface="휴먼둥근헤드라인" pitchFamily="18" charset="-127"/>
              </a:rPr>
              <a:t>3</a:t>
            </a:r>
            <a:endParaRPr lang="ko-KR" altLang="en-US" dirty="0">
              <a:solidFill>
                <a:schemeClr val="tx2"/>
              </a:solidFill>
              <a:latin typeface="휴먼둥근헤드라인" pitchFamily="18" charset="-127"/>
              <a:ea typeface="휴먼둥근헤드라인" pitchFamily="18" charset="-127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51920" y="155679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4000" dirty="0" smtClean="0">
                <a:latin typeface="HY울릉도M" pitchFamily="18" charset="-127"/>
                <a:ea typeface="HY울릉도M" pitchFamily="18" charset="-127"/>
              </a:rPr>
              <a:t>기초 회화 </a:t>
            </a:r>
            <a:r>
              <a:rPr lang="en-US" altLang="ko-KR" sz="4000" dirty="0" smtClean="0">
                <a:latin typeface="HY울릉도M" pitchFamily="18" charset="-127"/>
                <a:ea typeface="HY울릉도M" pitchFamily="18" charset="-127"/>
              </a:rPr>
              <a:t>2</a:t>
            </a:r>
            <a:endParaRPr lang="ko-KR" altLang="en-US" sz="4000" dirty="0">
              <a:latin typeface="HY울릉도M" pitchFamily="18" charset="-127"/>
              <a:ea typeface="HY울릉도M" pitchFamily="18" charset="-127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51920" y="2276872"/>
            <a:ext cx="4968552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2000" dirty="0" smtClean="0">
                <a:solidFill>
                  <a:schemeClr val="tx2"/>
                </a:solidFill>
              </a:rPr>
              <a:t>단원 목표</a:t>
            </a:r>
            <a:endParaRPr lang="en-US" altLang="ko-KR" sz="2000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시간을 묻고 답할 수 있으며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약속과 관련된 표현을 말할 수 있다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장소를 묻고 안내할 수 있다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150000"/>
              </a:lnSpc>
            </a:pPr>
            <a:endParaRPr lang="en-US" altLang="ko-KR" sz="1400" dirty="0"/>
          </a:p>
          <a:p>
            <a:pPr>
              <a:lnSpc>
                <a:spcPct val="150000"/>
              </a:lnSpc>
            </a:pPr>
            <a:r>
              <a:rPr lang="ko-KR" altLang="en-US" sz="2000" dirty="0" smtClean="0">
                <a:solidFill>
                  <a:schemeClr val="tx2"/>
                </a:solidFill>
              </a:rPr>
              <a:t>학습 내용</a:t>
            </a:r>
            <a:endParaRPr lang="en-US" altLang="ko-KR" sz="2000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관광 안내소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길 묻기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시간과 약속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59471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노래를 부르며 숫자와 인사말을 배워 봅시다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D:\03. 작업 중 데이터\교과서\관광 일본어\01. 인디자인 (최종)\2과-5과\Links\3과-이것은-악보-1.pn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3528" y="1097849"/>
            <a:ext cx="6120680" cy="577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36096" y="75407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08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숫자</a:t>
            </a:r>
            <a:endParaRPr lang="ko-KR" altLang="en-US" dirty="0"/>
          </a:p>
        </p:txBody>
      </p:sp>
      <p:pic>
        <p:nvPicPr>
          <p:cNvPr id="1026" name="Picture 2" descr="C:\Users\Administrator\Desktop\캡처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9144000" cy="474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37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시</a:t>
            </a:r>
            <a:r>
              <a:rPr lang="ko-KR" altLang="en-US" dirty="0"/>
              <a:t>간</a:t>
            </a:r>
          </a:p>
        </p:txBody>
      </p:sp>
      <p:pic>
        <p:nvPicPr>
          <p:cNvPr id="2050" name="Picture 2" descr="C:\Users\Administrator\Desktop\캡처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7009449" cy="573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56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관광 안내소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46263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スタッ</a:t>
            </a:r>
            <a:r>
              <a:rPr lang="ja-JP" altLang="en-US" dirty="0" smtClean="0"/>
              <a:t>フ</a:t>
            </a:r>
            <a:r>
              <a:rPr lang="en-US" altLang="ja-JP" dirty="0" smtClean="0"/>
              <a:t>		</a:t>
            </a:r>
            <a:r>
              <a:rPr lang="ja-JP" altLang="en-US" dirty="0" smtClean="0"/>
              <a:t>いらっしゃいませ。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たなか</a:t>
            </a:r>
            <a:r>
              <a:rPr lang="en-US" altLang="ja-JP" dirty="0" smtClean="0"/>
              <a:t>		</a:t>
            </a:r>
            <a:r>
              <a:rPr lang="ja-JP" altLang="en-US" dirty="0" smtClean="0"/>
              <a:t>あの、ソウルは　はじめてですが、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en-US" altLang="ja-JP" dirty="0" smtClean="0"/>
              <a:t>	</a:t>
            </a:r>
            <a:r>
              <a:rPr lang="ja-JP" altLang="en-US" dirty="0" smtClean="0"/>
              <a:t>ソウルの　ガイドブックは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スタッフ</a:t>
            </a:r>
            <a:r>
              <a:rPr lang="en-US" altLang="ja-JP" dirty="0"/>
              <a:t>		</a:t>
            </a:r>
            <a:r>
              <a:rPr lang="ja-JP" altLang="en-US" dirty="0" smtClean="0"/>
              <a:t>はい、もちろんです。あそこに　ありますけど。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/>
              <a:t>		</a:t>
            </a:r>
            <a:r>
              <a:rPr lang="ja-JP" altLang="en-US" dirty="0" smtClean="0"/>
              <a:t>あの、たべものの　ガイドブックも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スタッフ</a:t>
            </a:r>
            <a:r>
              <a:rPr lang="en-US" altLang="ja-JP" dirty="0"/>
              <a:t>		</a:t>
            </a:r>
            <a:r>
              <a:rPr lang="ja-JP" altLang="en-US" dirty="0" smtClean="0"/>
              <a:t>はい、あります。どうぞ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/>
              <a:t>		</a:t>
            </a:r>
            <a:r>
              <a:rPr lang="ja-JP" altLang="en-US" dirty="0" smtClean="0"/>
              <a:t>ありがとうございます。</a:t>
            </a:r>
            <a:endParaRPr lang="en-US" altLang="ja-JP" dirty="0"/>
          </a:p>
        </p:txBody>
      </p:sp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619672" y="764704"/>
            <a:ext cx="360000" cy="360000"/>
          </a:xfrm>
          <a:prstGeom prst="rect">
            <a:avLst/>
          </a:prstGeom>
        </p:spPr>
      </p:pic>
      <p:pic>
        <p:nvPicPr>
          <p:cNvPr id="3074" name="Picture 2" descr="C:\Users\Administrator\Desktop\캡처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4293096"/>
            <a:ext cx="426749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403648" y="1337768"/>
            <a:ext cx="360000" cy="360000"/>
          </a:xfrm>
          <a:prstGeom prst="rect">
            <a:avLst/>
          </a:prstGeom>
        </p:spPr>
      </p:pic>
      <p:pic>
        <p:nvPicPr>
          <p:cNvPr id="6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1887954"/>
            <a:ext cx="360000" cy="360000"/>
          </a:xfrm>
          <a:prstGeom prst="rect">
            <a:avLst/>
          </a:prstGeom>
        </p:spPr>
      </p:pic>
      <p:pic>
        <p:nvPicPr>
          <p:cNvPr id="8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2463229"/>
            <a:ext cx="360000" cy="360000"/>
          </a:xfrm>
          <a:prstGeom prst="rect">
            <a:avLst/>
          </a:prstGeom>
        </p:spPr>
      </p:pic>
      <p:pic>
        <p:nvPicPr>
          <p:cNvPr id="9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3002578"/>
            <a:ext cx="360000" cy="360000"/>
          </a:xfrm>
          <a:prstGeom prst="rect">
            <a:avLst/>
          </a:prstGeom>
        </p:spPr>
      </p:pic>
      <p:pic>
        <p:nvPicPr>
          <p:cNvPr id="10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3530229"/>
            <a:ext cx="360000" cy="360000"/>
          </a:xfrm>
          <a:prstGeom prst="rect">
            <a:avLst/>
          </a:prstGeom>
        </p:spPr>
      </p:pic>
      <p:pic>
        <p:nvPicPr>
          <p:cNvPr id="11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4100089"/>
            <a:ext cx="360000" cy="360000"/>
          </a:xfrm>
          <a:prstGeom prst="rect">
            <a:avLst/>
          </a:prstGeom>
        </p:spPr>
      </p:pic>
      <p:pic>
        <p:nvPicPr>
          <p:cNvPr id="12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3648" y="462425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2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2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9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18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15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85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83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95536" y="1198671"/>
            <a:ext cx="7416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スタッ</a:t>
            </a:r>
            <a:r>
              <a:rPr lang="ja-JP" altLang="en-US" dirty="0" smtClean="0"/>
              <a:t>フ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いらっしゃいませ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～ですか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ガイドブック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もちろん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たべもの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555776" y="1198670"/>
            <a:ext cx="58326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스탭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어서오세요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입니다만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가이드북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물론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음식</a:t>
            </a:r>
            <a:endParaRPr lang="en-US" altLang="ko-KR" dirty="0" smtClean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1207297"/>
            <a:ext cx="360000" cy="360000"/>
          </a:xfrm>
          <a:prstGeom prst="rect">
            <a:avLst/>
          </a:prstGeom>
        </p:spPr>
      </p:pic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1750460"/>
            <a:ext cx="360000" cy="360000"/>
          </a:xfrm>
          <a:prstGeom prst="rect">
            <a:avLst/>
          </a:prstGeom>
        </p:spPr>
      </p:pic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2307947"/>
            <a:ext cx="360000" cy="360000"/>
          </a:xfrm>
          <a:prstGeom prst="rect">
            <a:avLst/>
          </a:prstGeom>
        </p:spPr>
      </p:pic>
      <p:pic>
        <p:nvPicPr>
          <p:cNvPr id="5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2865423"/>
            <a:ext cx="360000" cy="360000"/>
          </a:xfrm>
          <a:prstGeom prst="rect">
            <a:avLst/>
          </a:prstGeom>
        </p:spPr>
      </p:pic>
      <p:pic>
        <p:nvPicPr>
          <p:cNvPr id="7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3402816"/>
            <a:ext cx="360000" cy="360000"/>
          </a:xfrm>
          <a:prstGeom prst="rect">
            <a:avLst/>
          </a:prstGeom>
        </p:spPr>
      </p:pic>
      <p:pic>
        <p:nvPicPr>
          <p:cNvPr id="9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4162" y="395330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17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5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23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12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잘 듣고 보기와 같이 묻고 대답해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9" name="그림 2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7584" y="4365104"/>
            <a:ext cx="1080000" cy="1620000"/>
          </a:xfrm>
          <a:prstGeom prst="rect">
            <a:avLst/>
          </a:prstGeom>
        </p:spPr>
      </p:pic>
      <p:pic>
        <p:nvPicPr>
          <p:cNvPr id="30" name="그림 29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7584" y="1844824"/>
            <a:ext cx="1080000" cy="1620000"/>
          </a:xfrm>
          <a:prstGeom prst="rect">
            <a:avLst/>
          </a:prstGeom>
        </p:spPr>
      </p:pic>
      <p:pic>
        <p:nvPicPr>
          <p:cNvPr id="31" name="Picture 2" descr="C:\Users\Administrator\Desktop\캡처.JPG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ソウル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あそこ</a:t>
            </a:r>
            <a:endParaRPr lang="ko-KR" altLang="en-US" dirty="0"/>
          </a:p>
        </p:txBody>
      </p:sp>
      <p:sp>
        <p:nvSpPr>
          <p:cNvPr id="33" name="TextBox 32"/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とうきょう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ここ</a:t>
            </a:r>
            <a:endParaRPr lang="ko-KR" alt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3587422" y="2054659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ソウル</a:t>
            </a:r>
            <a:r>
              <a:rPr lang="ja-JP" altLang="en-US" dirty="0"/>
              <a:t>の　ガイドブックは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はい、もちろんです。</a:t>
            </a:r>
            <a:r>
              <a:rPr lang="ja-JP" altLang="en-US" dirty="0">
                <a:solidFill>
                  <a:schemeClr val="accent6">
                    <a:lumMod val="75000"/>
                  </a:schemeClr>
                </a:solidFill>
              </a:rPr>
              <a:t>あそこ</a:t>
            </a:r>
            <a:r>
              <a:rPr lang="ja-JP" altLang="en-US" dirty="0"/>
              <a:t>に　ありますけど。</a:t>
            </a:r>
            <a:endParaRPr lang="ko-KR" alt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3599772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とうきょう</a:t>
            </a:r>
            <a:r>
              <a:rPr lang="ja-JP" altLang="en-US" dirty="0" smtClean="0"/>
              <a:t>の</a:t>
            </a:r>
            <a:r>
              <a:rPr lang="ja-JP" altLang="en-US" dirty="0"/>
              <a:t>　ガイドブックは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はい、もちろんです</a:t>
            </a:r>
            <a:r>
              <a:rPr lang="ja-JP" altLang="en-US" dirty="0" smtClean="0"/>
              <a:t>。</a:t>
            </a:r>
            <a:r>
              <a:rPr lang="ja-JP" altLang="en-US" dirty="0" smtClean="0">
                <a:solidFill>
                  <a:schemeClr val="accent6">
                    <a:lumMod val="75000"/>
                  </a:schemeClr>
                </a:solidFill>
              </a:rPr>
              <a:t>ここ</a:t>
            </a:r>
            <a:r>
              <a:rPr lang="ja-JP" altLang="en-US" dirty="0"/>
              <a:t>に　ありますけど。</a:t>
            </a:r>
            <a:endParaRPr lang="ko-KR" altLang="en-US" dirty="0"/>
          </a:p>
        </p:txBody>
      </p:sp>
      <p:sp>
        <p:nvSpPr>
          <p:cNvPr id="36" name="TextBox 35"/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2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91989" y="1521268"/>
            <a:ext cx="360000" cy="360000"/>
          </a:xfrm>
          <a:prstGeom prst="rect">
            <a:avLst/>
          </a:prstGeom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31640" y="400510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4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0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그림 2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7584" y="4365104"/>
            <a:ext cx="1080000" cy="1620000"/>
          </a:xfrm>
          <a:prstGeom prst="rect">
            <a:avLst/>
          </a:prstGeom>
        </p:spPr>
      </p:pic>
      <p:pic>
        <p:nvPicPr>
          <p:cNvPr id="30" name="그림 29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7584" y="1844824"/>
            <a:ext cx="1080000" cy="1620000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プサン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そこ</a:t>
            </a:r>
            <a:endParaRPr lang="ko-KR" altLang="en-US" dirty="0"/>
          </a:p>
        </p:txBody>
      </p:sp>
      <p:sp>
        <p:nvSpPr>
          <p:cNvPr id="33" name="TextBox 32"/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おおさか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あそこ</a:t>
            </a:r>
            <a:endParaRPr lang="ko-KR" alt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3587422" y="2054659"/>
            <a:ext cx="5040560" cy="1110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プサン</a:t>
            </a:r>
            <a:r>
              <a:rPr lang="ja-JP" altLang="en-US" dirty="0" smtClean="0"/>
              <a:t>の</a:t>
            </a:r>
            <a:r>
              <a:rPr lang="ja-JP" altLang="en-US" dirty="0"/>
              <a:t>　ガイドブックは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はい、もちろんです</a:t>
            </a:r>
            <a:r>
              <a:rPr lang="ja-JP" altLang="en-US" dirty="0" smtClean="0"/>
              <a:t>。</a:t>
            </a:r>
            <a:r>
              <a:rPr lang="ja-JP" altLang="en-US" dirty="0" smtClean="0">
                <a:solidFill>
                  <a:schemeClr val="accent6">
                    <a:lumMod val="75000"/>
                  </a:schemeClr>
                </a:solidFill>
              </a:rPr>
              <a:t>そ</a:t>
            </a:r>
            <a:r>
              <a:rPr lang="ja-JP" altLang="en-US" dirty="0">
                <a:solidFill>
                  <a:schemeClr val="accent6">
                    <a:lumMod val="75000"/>
                  </a:schemeClr>
                </a:solidFill>
              </a:rPr>
              <a:t>こ</a:t>
            </a:r>
            <a:r>
              <a:rPr lang="ja-JP" altLang="en-US" dirty="0"/>
              <a:t>に　ありますけど。</a:t>
            </a:r>
            <a:endParaRPr lang="ko-KR" alt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3599772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おおさか</a:t>
            </a:r>
            <a:r>
              <a:rPr lang="ja-JP" altLang="en-US" dirty="0" smtClean="0"/>
              <a:t>の</a:t>
            </a:r>
            <a:r>
              <a:rPr lang="ja-JP" altLang="en-US" dirty="0"/>
              <a:t>　ガイドブックは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はい、もちろんです。</a:t>
            </a:r>
            <a:r>
              <a:rPr lang="ja-JP" altLang="en-US" dirty="0">
                <a:solidFill>
                  <a:schemeClr val="accent6">
                    <a:lumMod val="75000"/>
                  </a:schemeClr>
                </a:solidFill>
              </a:rPr>
              <a:t>あそこ</a:t>
            </a:r>
            <a:r>
              <a:rPr lang="ja-JP" altLang="en-US" dirty="0"/>
              <a:t>に　ありますけど。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2" name="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67584" y="4005387"/>
            <a:ext cx="360000" cy="360000"/>
          </a:xfrm>
          <a:prstGeom prst="rect">
            <a:avLst/>
          </a:prstGeom>
        </p:spPr>
      </p:pic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67584" y="148482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731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0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31911"/>
            <a:ext cx="6944904" cy="49669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2</a:t>
            </a:r>
            <a:r>
              <a:rPr lang="en-US" altLang="ko-KR" dirty="0" smtClean="0"/>
              <a:t>. </a:t>
            </a:r>
            <a:r>
              <a:rPr lang="ko-KR" altLang="en-US" dirty="0" smtClean="0"/>
              <a:t>인사말을 듣고 어울리는 그림과 연결해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83568" y="20922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83568" y="401446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83568" y="580121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09748" y="1403483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어서 오세요</a:t>
            </a:r>
            <a:endParaRPr lang="ko-KR" altLang="en-US" dirty="0"/>
          </a:p>
        </p:txBody>
      </p:sp>
      <p:sp>
        <p:nvSpPr>
          <p:cNvPr id="44" name="TextBox 43"/>
          <p:cNvSpPr txBox="1"/>
          <p:nvPr/>
        </p:nvSpPr>
        <p:spPr>
          <a:xfrm>
            <a:off x="1709748" y="327569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가이드북</a:t>
            </a:r>
            <a:endParaRPr lang="ko-KR" altLang="en-US" dirty="0"/>
          </a:p>
        </p:txBody>
      </p:sp>
      <p:sp>
        <p:nvSpPr>
          <p:cNvPr id="46" name="TextBox 45"/>
          <p:cNvSpPr txBox="1"/>
          <p:nvPr/>
        </p:nvSpPr>
        <p:spPr>
          <a:xfrm>
            <a:off x="1709748" y="505303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물론입니다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698764" y="1972904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>
                <a:solidFill>
                  <a:srgbClr val="FF0000"/>
                </a:solidFill>
              </a:rPr>
              <a:t>ゃ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5516730" y="1963620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い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6317444" y="1963620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ま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7124646" y="1972904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せ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1485632" y="3849037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ガ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2291484" y="3839753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イ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3118076" y="3839753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ド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2299747" y="5759792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ち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3103824" y="5750508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ろ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3927416" y="5750508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>
                <a:solidFill>
                  <a:srgbClr val="FF0000"/>
                </a:solidFill>
              </a:rPr>
              <a:t>ん</a:t>
            </a:r>
            <a:endParaRPr lang="ko-KR" altLang="en-US" sz="2400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475656" y="1969598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/>
              <a:t>い</a:t>
            </a:r>
            <a:endParaRPr lang="ko-KR" altLang="en-US" sz="2400" dirty="0"/>
          </a:p>
        </p:txBody>
      </p:sp>
      <p:sp>
        <p:nvSpPr>
          <p:cNvPr id="24" name="TextBox 23"/>
          <p:cNvSpPr txBox="1"/>
          <p:nvPr/>
        </p:nvSpPr>
        <p:spPr>
          <a:xfrm>
            <a:off x="2293622" y="1960314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ら</a:t>
            </a:r>
            <a:endParaRPr lang="ko-KR" altLang="en-US" sz="2400" dirty="0"/>
          </a:p>
        </p:txBody>
      </p:sp>
      <p:sp>
        <p:nvSpPr>
          <p:cNvPr id="25" name="TextBox 24"/>
          <p:cNvSpPr txBox="1"/>
          <p:nvPr/>
        </p:nvSpPr>
        <p:spPr>
          <a:xfrm>
            <a:off x="3094336" y="1960314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っ</a:t>
            </a:r>
            <a:endParaRPr lang="ko-KR" altLang="en-US" sz="2400" dirty="0"/>
          </a:p>
        </p:txBody>
      </p:sp>
      <p:sp>
        <p:nvSpPr>
          <p:cNvPr id="28" name="TextBox 27"/>
          <p:cNvSpPr txBox="1"/>
          <p:nvPr/>
        </p:nvSpPr>
        <p:spPr>
          <a:xfrm>
            <a:off x="3901538" y="1969598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し</a:t>
            </a:r>
            <a:endParaRPr lang="ko-KR" altLang="en-US" sz="2400" dirty="0"/>
          </a:p>
        </p:txBody>
      </p:sp>
      <p:sp>
        <p:nvSpPr>
          <p:cNvPr id="30" name="TextBox 29"/>
          <p:cNvSpPr txBox="1"/>
          <p:nvPr/>
        </p:nvSpPr>
        <p:spPr>
          <a:xfrm>
            <a:off x="3910164" y="3857663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ブ</a:t>
            </a:r>
            <a:endParaRPr lang="ko-KR" altLang="en-US" sz="2400" dirty="0"/>
          </a:p>
        </p:txBody>
      </p:sp>
      <p:sp>
        <p:nvSpPr>
          <p:cNvPr id="31" name="TextBox 30"/>
          <p:cNvSpPr txBox="1"/>
          <p:nvPr/>
        </p:nvSpPr>
        <p:spPr>
          <a:xfrm>
            <a:off x="4716016" y="3848379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ッ</a:t>
            </a:r>
            <a:endParaRPr lang="ko-KR" altLang="en-US" sz="2400" dirty="0"/>
          </a:p>
        </p:txBody>
      </p:sp>
      <p:sp>
        <p:nvSpPr>
          <p:cNvPr id="32" name="TextBox 31"/>
          <p:cNvSpPr txBox="1"/>
          <p:nvPr/>
        </p:nvSpPr>
        <p:spPr>
          <a:xfrm>
            <a:off x="5542608" y="3848379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ク</a:t>
            </a:r>
            <a:endParaRPr lang="ko-KR" altLang="en-US" sz="2400" dirty="0"/>
          </a:p>
        </p:txBody>
      </p:sp>
      <p:sp>
        <p:nvSpPr>
          <p:cNvPr id="33" name="TextBox 32"/>
          <p:cNvSpPr txBox="1"/>
          <p:nvPr/>
        </p:nvSpPr>
        <p:spPr>
          <a:xfrm>
            <a:off x="1494258" y="5760029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も</a:t>
            </a:r>
            <a:endParaRPr lang="ko-KR" altLang="en-US" sz="2400" dirty="0"/>
          </a:p>
        </p:txBody>
      </p:sp>
      <p:sp>
        <p:nvSpPr>
          <p:cNvPr id="34" name="TextBox 33"/>
          <p:cNvSpPr txBox="1"/>
          <p:nvPr/>
        </p:nvSpPr>
        <p:spPr>
          <a:xfrm>
            <a:off x="4716832" y="5750745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ろ</a:t>
            </a:r>
            <a:endParaRPr lang="ko-KR" altLang="en-US" sz="2400" dirty="0"/>
          </a:p>
        </p:txBody>
      </p:sp>
      <p:sp>
        <p:nvSpPr>
          <p:cNvPr id="35" name="TextBox 34"/>
          <p:cNvSpPr txBox="1"/>
          <p:nvPr/>
        </p:nvSpPr>
        <p:spPr>
          <a:xfrm>
            <a:off x="5543424" y="5750745"/>
            <a:ext cx="679088" cy="70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ja-JP" altLang="en-US" sz="2400" dirty="0" smtClean="0"/>
              <a:t>ん</a:t>
            </a:r>
            <a:endParaRPr lang="ko-KR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6567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7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길 묻기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46263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 smtClean="0"/>
              <a:t>		</a:t>
            </a:r>
            <a:r>
              <a:rPr lang="ja-JP" altLang="en-US" dirty="0" smtClean="0"/>
              <a:t>あの、すみません。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en-US" altLang="ko-KR" dirty="0" smtClean="0"/>
              <a:t>	</a:t>
            </a:r>
            <a:r>
              <a:rPr lang="ja-JP" altLang="en-US" dirty="0" smtClean="0"/>
              <a:t>この　ちかくに　ゆういんきょくが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つうこうに</a:t>
            </a:r>
            <a:r>
              <a:rPr lang="ja-JP" altLang="en-US" dirty="0" smtClean="0"/>
              <a:t>ん１</a:t>
            </a:r>
            <a:r>
              <a:rPr lang="en-US" altLang="ja-JP" dirty="0" smtClean="0"/>
              <a:t>	</a:t>
            </a:r>
            <a:r>
              <a:rPr lang="ja-JP" altLang="en-US" dirty="0" smtClean="0"/>
              <a:t>すみませんが、よく　わかりません。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たな</a:t>
            </a:r>
            <a:r>
              <a:rPr lang="ja-JP" altLang="en-US" dirty="0" smtClean="0"/>
              <a:t>か</a:t>
            </a:r>
            <a:r>
              <a:rPr lang="en-US" altLang="ja-JP" dirty="0" smtClean="0"/>
              <a:t>		</a:t>
            </a:r>
            <a:r>
              <a:rPr lang="ja-JP" altLang="en-US" dirty="0" smtClean="0"/>
              <a:t>あ、すみません。</a:t>
            </a:r>
            <a:endParaRPr lang="en-US" altLang="ja-JP" dirty="0" smtClean="0"/>
          </a:p>
        </p:txBody>
      </p:sp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5616" y="799493"/>
            <a:ext cx="360000" cy="360000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907704" y="1362500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907704" y="1883808"/>
            <a:ext cx="360000" cy="360000"/>
          </a:xfrm>
          <a:prstGeom prst="rect">
            <a:avLst/>
          </a:prstGeom>
        </p:spPr>
      </p:pic>
      <p:pic>
        <p:nvPicPr>
          <p:cNvPr id="6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907704" y="2449941"/>
            <a:ext cx="360000" cy="360000"/>
          </a:xfrm>
          <a:prstGeom prst="rect">
            <a:avLst/>
          </a:prstGeom>
        </p:spPr>
      </p:pic>
      <p:pic>
        <p:nvPicPr>
          <p:cNvPr id="9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907704" y="3003715"/>
            <a:ext cx="360000" cy="360000"/>
          </a:xfrm>
          <a:prstGeom prst="rect">
            <a:avLst/>
          </a:prstGeom>
        </p:spPr>
      </p:pic>
      <p:pic>
        <p:nvPicPr>
          <p:cNvPr id="10" name="Picture 2" descr="C:\Users\Administrator\Desktop\캡처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4459677"/>
            <a:ext cx="4770737" cy="237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81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6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34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5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길 묻기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46263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 smtClean="0"/>
              <a:t>		</a:t>
            </a:r>
            <a:r>
              <a:rPr lang="ja-JP" altLang="en-US" dirty="0" smtClean="0"/>
              <a:t>あの、すみません。</a:t>
            </a:r>
            <a:r>
              <a:rPr lang="ja-JP" altLang="en-US" dirty="0"/>
              <a:t>　</a:t>
            </a:r>
            <a:r>
              <a:rPr lang="ja-JP" altLang="en-US" dirty="0" smtClean="0"/>
              <a:t>この　ちかくに　コンビニが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つうこうに</a:t>
            </a:r>
            <a:r>
              <a:rPr lang="ja-JP" altLang="en-US" dirty="0" smtClean="0"/>
              <a:t>ん２</a:t>
            </a:r>
            <a:r>
              <a:rPr lang="en-US" altLang="ja-JP" dirty="0" smtClean="0"/>
              <a:t>	</a:t>
            </a:r>
            <a:r>
              <a:rPr lang="ja-JP" altLang="en-US" dirty="0" smtClean="0"/>
              <a:t>コンビニですか。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en-US" altLang="ja-JP" dirty="0" smtClean="0"/>
              <a:t>	</a:t>
            </a:r>
            <a:r>
              <a:rPr lang="ja-JP" altLang="en-US" dirty="0" smtClean="0"/>
              <a:t>コンビニなら　あそこの　はなやの　となりに　あります。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/>
              <a:t>		</a:t>
            </a:r>
            <a:r>
              <a:rPr lang="ja-JP" altLang="en-US" dirty="0" smtClean="0"/>
              <a:t>そこに　</a:t>
            </a:r>
            <a:r>
              <a:rPr lang="en-US" altLang="ja-JP" dirty="0" smtClean="0"/>
              <a:t>ATM</a:t>
            </a:r>
            <a:r>
              <a:rPr lang="ja-JP" altLang="en-US" dirty="0" smtClean="0"/>
              <a:t>も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つ</a:t>
            </a:r>
            <a:r>
              <a:rPr lang="ja-JP" altLang="en-US" dirty="0"/>
              <a:t>うこうにん２</a:t>
            </a:r>
            <a:r>
              <a:rPr lang="en-US" altLang="ja-JP" dirty="0"/>
              <a:t>	</a:t>
            </a:r>
            <a:r>
              <a:rPr lang="ja-JP" altLang="en-US" dirty="0" smtClean="0"/>
              <a:t>ええ、ありますよ。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たなか</a:t>
            </a:r>
            <a:r>
              <a:rPr lang="en-US" altLang="ja-JP" dirty="0"/>
              <a:t>		</a:t>
            </a:r>
            <a:r>
              <a:rPr lang="ja-JP" altLang="en-US" dirty="0" smtClean="0"/>
              <a:t>あ～、よかった。どうも　ありがとうございます。</a:t>
            </a:r>
            <a:endParaRPr lang="en-US" altLang="ja-JP" dirty="0"/>
          </a:p>
        </p:txBody>
      </p:sp>
      <p:pic>
        <p:nvPicPr>
          <p:cNvPr id="4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5616" y="786263"/>
            <a:ext cx="360000" cy="360000"/>
          </a:xfrm>
          <a:prstGeom prst="rect">
            <a:avLst/>
          </a:prstGeom>
        </p:spPr>
      </p:pic>
      <p:pic>
        <p:nvPicPr>
          <p:cNvPr id="5" name="5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62460" y="1349434"/>
            <a:ext cx="360000" cy="360000"/>
          </a:xfrm>
          <a:prstGeom prst="rect">
            <a:avLst/>
          </a:prstGeom>
        </p:spPr>
      </p:pic>
      <p:pic>
        <p:nvPicPr>
          <p:cNvPr id="6" name="6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62460" y="1889687"/>
            <a:ext cx="360000" cy="360000"/>
          </a:xfrm>
          <a:prstGeom prst="rect">
            <a:avLst/>
          </a:prstGeom>
        </p:spPr>
      </p:pic>
      <p:pic>
        <p:nvPicPr>
          <p:cNvPr id="8" name="7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62460" y="2996992"/>
            <a:ext cx="360000" cy="360000"/>
          </a:xfrm>
          <a:prstGeom prst="rect">
            <a:avLst/>
          </a:prstGeom>
        </p:spPr>
      </p:pic>
      <p:pic>
        <p:nvPicPr>
          <p:cNvPr id="9" name="8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62460" y="3534764"/>
            <a:ext cx="360000" cy="360000"/>
          </a:xfrm>
          <a:prstGeom prst="rect">
            <a:avLst/>
          </a:prstGeom>
        </p:spPr>
      </p:pic>
      <p:pic>
        <p:nvPicPr>
          <p:cNvPr id="10" name="9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62460" y="4099677"/>
            <a:ext cx="360000" cy="360000"/>
          </a:xfrm>
          <a:prstGeom prst="rect">
            <a:avLst/>
          </a:prstGeom>
        </p:spPr>
      </p:pic>
      <p:pic>
        <p:nvPicPr>
          <p:cNvPr id="4098" name="Picture 2" descr="C:\Users\Administrator\Desktop\캡처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4459677"/>
            <a:ext cx="4770737" cy="237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37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8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37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1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96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95536" y="1198671"/>
            <a:ext cx="7416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ゆうびんきょく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よくわかりません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コンビニなら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はなや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となり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よかった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555776" y="1198670"/>
            <a:ext cx="58326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우체국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잘 모르겠습니다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편의점이라면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꽃집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옆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다행이다</a:t>
            </a:r>
            <a:endParaRPr lang="en-US" altLang="ko-KR" dirty="0" smtClean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3215" y="1199792"/>
            <a:ext cx="360000" cy="360000"/>
          </a:xfrm>
          <a:prstGeom prst="rect">
            <a:avLst/>
          </a:prstGeom>
        </p:spPr>
      </p:pic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215" y="1772816"/>
            <a:ext cx="360000" cy="360000"/>
          </a:xfrm>
          <a:prstGeom prst="rect">
            <a:avLst/>
          </a:prstGeom>
        </p:spPr>
      </p:pic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215" y="2306714"/>
            <a:ext cx="360000" cy="360000"/>
          </a:xfrm>
          <a:prstGeom prst="rect">
            <a:avLst/>
          </a:prstGeom>
        </p:spPr>
      </p:pic>
      <p:pic>
        <p:nvPicPr>
          <p:cNvPr id="7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215" y="2856904"/>
            <a:ext cx="360000" cy="360000"/>
          </a:xfrm>
          <a:prstGeom prst="rect">
            <a:avLst/>
          </a:prstGeom>
        </p:spPr>
      </p:pic>
      <p:pic>
        <p:nvPicPr>
          <p:cNvPr id="9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215" y="3394846"/>
            <a:ext cx="360000" cy="360000"/>
          </a:xfrm>
          <a:prstGeom prst="rect">
            <a:avLst/>
          </a:prstGeom>
        </p:spPr>
      </p:pic>
      <p:pic>
        <p:nvPicPr>
          <p:cNvPr id="10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215" y="394172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69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9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15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33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잘 듣고 보기와 같이 길을 안내해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4098" name="Picture 2" descr="C:\Users\Administrator\Desktop\캡처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827584" y="1861791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あの、すみません。この ちかくに </a:t>
            </a:r>
            <a:r>
              <a:rPr lang="ja-JP" altLang="en-US" dirty="0">
                <a:solidFill>
                  <a:schemeClr val="accent6"/>
                </a:solidFill>
              </a:rPr>
              <a:t>コンビニ</a:t>
            </a:r>
            <a:r>
              <a:rPr lang="ja-JP" altLang="en-US" dirty="0"/>
              <a:t>が あります</a:t>
            </a:r>
            <a:r>
              <a:rPr lang="ja-JP" altLang="en-US" dirty="0" smtClean="0"/>
              <a:t>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コ</a:t>
            </a:r>
            <a:r>
              <a:rPr lang="ja-JP" altLang="en-US" dirty="0">
                <a:solidFill>
                  <a:schemeClr val="accent6"/>
                </a:solidFill>
              </a:rPr>
              <a:t>ンビニ</a:t>
            </a:r>
            <a:r>
              <a:rPr lang="ja-JP" altLang="en-US" dirty="0" smtClean="0"/>
              <a:t>で</a:t>
            </a:r>
            <a:r>
              <a:rPr lang="ja-JP" altLang="en-US" dirty="0"/>
              <a:t>すか</a:t>
            </a:r>
            <a:r>
              <a:rPr lang="ja-JP" altLang="en-US" dirty="0" smtClean="0"/>
              <a:t>。</a:t>
            </a:r>
            <a:r>
              <a:rPr lang="ja-JP" altLang="en-US" dirty="0">
                <a:solidFill>
                  <a:schemeClr val="accent6"/>
                </a:solidFill>
              </a:rPr>
              <a:t>コンビニ</a:t>
            </a:r>
            <a:r>
              <a:rPr lang="ja-JP" altLang="en-US" dirty="0" smtClean="0"/>
              <a:t>な</a:t>
            </a:r>
            <a:r>
              <a:rPr lang="ja-JP" altLang="en-US" dirty="0"/>
              <a:t>ら、あそこの はなやの </a:t>
            </a:r>
            <a:r>
              <a:rPr lang="ja-JP" altLang="en-US" dirty="0">
                <a:solidFill>
                  <a:schemeClr val="accent3"/>
                </a:solidFill>
              </a:rPr>
              <a:t>となり</a:t>
            </a:r>
            <a:r>
              <a:rPr lang="ja-JP" altLang="en-US" dirty="0"/>
              <a:t>に あり</a:t>
            </a:r>
            <a:r>
              <a:rPr lang="ja-JP" altLang="en-US" dirty="0" smtClean="0"/>
              <a:t>ま</a:t>
            </a:r>
            <a:r>
              <a:rPr lang="ja-JP" altLang="en-US" dirty="0"/>
              <a:t>す</a:t>
            </a:r>
            <a:r>
              <a:rPr lang="ja-JP" altLang="en-US" dirty="0" smtClean="0"/>
              <a:t>。</a:t>
            </a:r>
            <a:endParaRPr lang="en-US" altLang="ko-KR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668"/>
          <a:stretch/>
        </p:blipFill>
        <p:spPr>
          <a:xfrm>
            <a:off x="2627784" y="2996952"/>
            <a:ext cx="3888432" cy="3745802"/>
          </a:xfrm>
          <a:prstGeom prst="rect">
            <a:avLst/>
          </a:prstGeom>
        </p:spPr>
      </p:pic>
      <p:sp>
        <p:nvSpPr>
          <p:cNvPr id="3" name="모서리가 둥근 직사각형 2"/>
          <p:cNvSpPr/>
          <p:nvPr/>
        </p:nvSpPr>
        <p:spPr>
          <a:xfrm>
            <a:off x="1763688" y="3356992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ほ</a:t>
            </a:r>
            <a:r>
              <a:rPr lang="ja-JP" altLang="en-US" dirty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chemeClr val="tx1"/>
                </a:solidFill>
              </a:rPr>
              <a:t>や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うしろ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179512" y="4797152"/>
            <a:ext cx="2418757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r>
              <a:rPr lang="ja-JP" altLang="en-US" dirty="0" smtClean="0">
                <a:solidFill>
                  <a:schemeClr val="tx1"/>
                </a:solidFill>
              </a:rPr>
              <a:t> やっきょく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ひだり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5076056" y="6093296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ja-JP" altLang="en-US" dirty="0" smtClean="0">
                <a:solidFill>
                  <a:schemeClr val="tx1"/>
                </a:solidFill>
              </a:rPr>
              <a:t> ぎんこう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まえ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6" name="모서리가 둥근 직사각형 15"/>
          <p:cNvSpPr/>
          <p:nvPr/>
        </p:nvSpPr>
        <p:spPr>
          <a:xfrm>
            <a:off x="5436096" y="3741837"/>
            <a:ext cx="2448272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2">
                    <a:lumMod val="75000"/>
                  </a:schemeClr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　コンビニ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>
                <a:solidFill>
                  <a:schemeClr val="tx1"/>
                </a:solidFill>
              </a:rPr>
              <a:t>となり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Users\Administrator\Desktop\캡처.JP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3849954"/>
            <a:ext cx="504056" cy="22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59658" y="148938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38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827584" y="1861791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あの、すみません。この ちかくに </a:t>
            </a:r>
            <a:r>
              <a:rPr lang="ja-JP" altLang="en-US" dirty="0" smtClean="0">
                <a:solidFill>
                  <a:schemeClr val="accent6"/>
                </a:solidFill>
              </a:rPr>
              <a:t>ぎんこう</a:t>
            </a:r>
            <a:r>
              <a:rPr lang="ja-JP" altLang="en-US" dirty="0" smtClean="0"/>
              <a:t>が </a:t>
            </a:r>
            <a:r>
              <a:rPr lang="ja-JP" altLang="en-US" dirty="0"/>
              <a:t>あります</a:t>
            </a:r>
            <a:r>
              <a:rPr lang="ja-JP" altLang="en-US" dirty="0" smtClean="0"/>
              <a:t>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ぎ</a:t>
            </a:r>
            <a:r>
              <a:rPr lang="ja-JP" altLang="en-US" dirty="0">
                <a:solidFill>
                  <a:schemeClr val="accent6"/>
                </a:solidFill>
              </a:rPr>
              <a:t>んこう</a:t>
            </a:r>
            <a:r>
              <a:rPr lang="ja-JP" altLang="en-US" dirty="0" smtClean="0"/>
              <a:t>で</a:t>
            </a:r>
            <a:r>
              <a:rPr lang="ja-JP" altLang="en-US" dirty="0"/>
              <a:t>すか</a:t>
            </a:r>
            <a:r>
              <a:rPr lang="ja-JP" altLang="en-US" dirty="0" smtClean="0"/>
              <a:t>。</a:t>
            </a:r>
            <a:r>
              <a:rPr lang="ja-JP" altLang="en-US" dirty="0">
                <a:solidFill>
                  <a:schemeClr val="accent6"/>
                </a:solidFill>
              </a:rPr>
              <a:t>ぎんこう</a:t>
            </a:r>
            <a:r>
              <a:rPr lang="ja-JP" altLang="en-US" dirty="0" smtClean="0"/>
              <a:t>な</a:t>
            </a:r>
            <a:r>
              <a:rPr lang="ja-JP" altLang="en-US" dirty="0"/>
              <a:t>ら、あそこの はなやの </a:t>
            </a:r>
            <a:r>
              <a:rPr lang="ja-JP" altLang="en-US" dirty="0" smtClean="0">
                <a:solidFill>
                  <a:schemeClr val="accent3"/>
                </a:solidFill>
              </a:rPr>
              <a:t>まえ</a:t>
            </a:r>
            <a:r>
              <a:rPr lang="ja-JP" altLang="en-US" dirty="0" smtClean="0"/>
              <a:t>に </a:t>
            </a:r>
            <a:r>
              <a:rPr lang="ja-JP" altLang="en-US" dirty="0"/>
              <a:t>あり</a:t>
            </a:r>
            <a:r>
              <a:rPr lang="ja-JP" altLang="en-US" dirty="0" smtClean="0"/>
              <a:t>ま</a:t>
            </a:r>
            <a:r>
              <a:rPr lang="ja-JP" altLang="en-US" dirty="0"/>
              <a:t>す</a:t>
            </a:r>
            <a:r>
              <a:rPr lang="ja-JP" altLang="en-US" dirty="0" smtClean="0"/>
              <a:t>。</a:t>
            </a:r>
            <a:endParaRPr lang="en-US" altLang="ko-KR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668"/>
          <a:stretch/>
        </p:blipFill>
        <p:spPr>
          <a:xfrm>
            <a:off x="2627784" y="2996952"/>
            <a:ext cx="3888432" cy="3745802"/>
          </a:xfrm>
          <a:prstGeom prst="rect">
            <a:avLst/>
          </a:prstGeom>
        </p:spPr>
      </p:pic>
      <p:sp>
        <p:nvSpPr>
          <p:cNvPr id="16" name="모서리가 둥근 직사각형 15"/>
          <p:cNvSpPr/>
          <p:nvPr/>
        </p:nvSpPr>
        <p:spPr>
          <a:xfrm>
            <a:off x="5436096" y="3741837"/>
            <a:ext cx="2448272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2">
                    <a:lumMod val="75000"/>
                  </a:schemeClr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　コンビニ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>
                <a:solidFill>
                  <a:schemeClr val="tx1"/>
                </a:solidFill>
              </a:rPr>
              <a:t>となり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Users\Administrator\Desktop\캡처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3849954"/>
            <a:ext cx="504056" cy="22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88890" y="1475492"/>
            <a:ext cx="360000" cy="360000"/>
          </a:xfrm>
          <a:prstGeom prst="rect">
            <a:avLst/>
          </a:prstGeom>
        </p:spPr>
      </p:pic>
      <p:sp>
        <p:nvSpPr>
          <p:cNvPr id="13" name="모서리가 둥근 직사각형 12"/>
          <p:cNvSpPr/>
          <p:nvPr/>
        </p:nvSpPr>
        <p:spPr>
          <a:xfrm>
            <a:off x="1763688" y="3356992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ほ</a:t>
            </a:r>
            <a:r>
              <a:rPr lang="ja-JP" altLang="en-US" dirty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chemeClr val="tx1"/>
                </a:solidFill>
              </a:rPr>
              <a:t>や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うしろ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8" name="모서리가 둥근 직사각형 17"/>
          <p:cNvSpPr/>
          <p:nvPr/>
        </p:nvSpPr>
        <p:spPr>
          <a:xfrm>
            <a:off x="179512" y="4797152"/>
            <a:ext cx="2418757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r>
              <a:rPr lang="ja-JP" altLang="en-US" dirty="0" smtClean="0">
                <a:solidFill>
                  <a:schemeClr val="tx1"/>
                </a:solidFill>
              </a:rPr>
              <a:t> やっきょく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ひだり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9" name="모서리가 둥근 직사각형 18"/>
          <p:cNvSpPr/>
          <p:nvPr/>
        </p:nvSpPr>
        <p:spPr>
          <a:xfrm>
            <a:off x="5076056" y="6093296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ja-JP" altLang="en-US" dirty="0" smtClean="0">
                <a:solidFill>
                  <a:schemeClr val="tx1"/>
                </a:solidFill>
              </a:rPr>
              <a:t> ぎんこう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まえ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5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827584" y="1861791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/>
              <a:t>あの、すみません。この ちかく</a:t>
            </a:r>
            <a:r>
              <a:rPr lang="ja-JP" altLang="en-US" dirty="0" smtClean="0"/>
              <a:t>に　</a:t>
            </a:r>
            <a:r>
              <a:rPr lang="ja-JP" altLang="en-US" dirty="0" smtClean="0">
                <a:solidFill>
                  <a:schemeClr val="accent6"/>
                </a:solidFill>
              </a:rPr>
              <a:t>ほんや</a:t>
            </a:r>
            <a:r>
              <a:rPr lang="ja-JP" altLang="en-US" dirty="0" smtClean="0"/>
              <a:t>が </a:t>
            </a:r>
            <a:r>
              <a:rPr lang="ja-JP" altLang="en-US" dirty="0"/>
              <a:t>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 </a:t>
            </a:r>
            <a:r>
              <a:rPr lang="ja-JP" altLang="en-US" dirty="0" smtClean="0">
                <a:solidFill>
                  <a:schemeClr val="accent6"/>
                </a:solidFill>
              </a:rPr>
              <a:t>ほ</a:t>
            </a:r>
            <a:r>
              <a:rPr lang="ja-JP" altLang="en-US" dirty="0">
                <a:solidFill>
                  <a:schemeClr val="accent6"/>
                </a:solidFill>
              </a:rPr>
              <a:t>んや</a:t>
            </a:r>
            <a:r>
              <a:rPr lang="ja-JP" altLang="en-US" dirty="0" smtClean="0"/>
              <a:t>で</a:t>
            </a:r>
            <a:r>
              <a:rPr lang="ja-JP" altLang="en-US" dirty="0"/>
              <a:t>すか</a:t>
            </a:r>
            <a:r>
              <a:rPr lang="ja-JP" altLang="en-US" dirty="0" smtClean="0"/>
              <a:t>。</a:t>
            </a:r>
            <a:r>
              <a:rPr lang="ja-JP" altLang="en-US" dirty="0" smtClean="0">
                <a:solidFill>
                  <a:schemeClr val="accent6"/>
                </a:solidFill>
              </a:rPr>
              <a:t>ほ</a:t>
            </a:r>
            <a:r>
              <a:rPr lang="ja-JP" altLang="en-US" dirty="0">
                <a:solidFill>
                  <a:schemeClr val="accent6"/>
                </a:solidFill>
              </a:rPr>
              <a:t>んや</a:t>
            </a:r>
            <a:r>
              <a:rPr lang="ja-JP" altLang="en-US" dirty="0" smtClean="0"/>
              <a:t>な</a:t>
            </a:r>
            <a:r>
              <a:rPr lang="ja-JP" altLang="en-US" dirty="0"/>
              <a:t>ら、あそこの はなやの </a:t>
            </a:r>
            <a:r>
              <a:rPr lang="ja-JP" altLang="en-US" dirty="0" smtClean="0">
                <a:solidFill>
                  <a:schemeClr val="accent3"/>
                </a:solidFill>
              </a:rPr>
              <a:t>うしろ</a:t>
            </a:r>
            <a:r>
              <a:rPr lang="ja-JP" altLang="en-US" dirty="0" smtClean="0"/>
              <a:t>に </a:t>
            </a:r>
            <a:r>
              <a:rPr lang="ja-JP" altLang="en-US" dirty="0"/>
              <a:t>あります。</a:t>
            </a:r>
            <a:endParaRPr lang="en-US" altLang="ko-KR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668"/>
          <a:stretch/>
        </p:blipFill>
        <p:spPr>
          <a:xfrm>
            <a:off x="2627784" y="2996952"/>
            <a:ext cx="3888432" cy="3745802"/>
          </a:xfrm>
          <a:prstGeom prst="rect">
            <a:avLst/>
          </a:prstGeom>
        </p:spPr>
      </p:pic>
      <p:sp>
        <p:nvSpPr>
          <p:cNvPr id="16" name="모서리가 둥근 직사각형 15"/>
          <p:cNvSpPr/>
          <p:nvPr/>
        </p:nvSpPr>
        <p:spPr>
          <a:xfrm>
            <a:off x="5436096" y="3741837"/>
            <a:ext cx="2448272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2">
                    <a:lumMod val="75000"/>
                  </a:schemeClr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　コンビニ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>
                <a:solidFill>
                  <a:schemeClr val="tx1"/>
                </a:solidFill>
              </a:rPr>
              <a:t>となり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Users\Administrator\Desktop\캡처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3849954"/>
            <a:ext cx="504056" cy="22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4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3708" y="1475492"/>
            <a:ext cx="360000" cy="360000"/>
          </a:xfrm>
          <a:prstGeom prst="rect">
            <a:avLst/>
          </a:prstGeom>
        </p:spPr>
      </p:pic>
      <p:sp>
        <p:nvSpPr>
          <p:cNvPr id="13" name="모서리가 둥근 직사각형 12"/>
          <p:cNvSpPr/>
          <p:nvPr/>
        </p:nvSpPr>
        <p:spPr>
          <a:xfrm>
            <a:off x="1763688" y="3356992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ほ</a:t>
            </a:r>
            <a:r>
              <a:rPr lang="ja-JP" altLang="en-US" dirty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chemeClr val="tx1"/>
                </a:solidFill>
              </a:rPr>
              <a:t>や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うしろ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8" name="모서리가 둥근 직사각형 17"/>
          <p:cNvSpPr/>
          <p:nvPr/>
        </p:nvSpPr>
        <p:spPr>
          <a:xfrm>
            <a:off x="179512" y="4797152"/>
            <a:ext cx="2418757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r>
              <a:rPr lang="ja-JP" altLang="en-US" dirty="0" smtClean="0">
                <a:solidFill>
                  <a:schemeClr val="tx1"/>
                </a:solidFill>
              </a:rPr>
              <a:t> やっきょく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ひだり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9" name="모서리가 둥근 직사각형 18"/>
          <p:cNvSpPr/>
          <p:nvPr/>
        </p:nvSpPr>
        <p:spPr>
          <a:xfrm>
            <a:off x="5076056" y="6093296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ja-JP" altLang="en-US" dirty="0" smtClean="0">
                <a:solidFill>
                  <a:schemeClr val="tx1"/>
                </a:solidFill>
              </a:rPr>
              <a:t> ぎんこう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まえ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5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827584" y="1861791"/>
            <a:ext cx="7776864" cy="1110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/>
              <a:t>あの、すみません。この ちかくに　</a:t>
            </a:r>
            <a:r>
              <a:rPr lang="ja-JP" altLang="en-US" dirty="0">
                <a:solidFill>
                  <a:schemeClr val="accent6"/>
                </a:solidFill>
              </a:rPr>
              <a:t>やっきょく</a:t>
            </a:r>
            <a:r>
              <a:rPr lang="ja-JP" altLang="en-US" dirty="0"/>
              <a:t>が 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 </a:t>
            </a:r>
            <a:r>
              <a:rPr lang="ja-JP" altLang="en-US" dirty="0">
                <a:solidFill>
                  <a:schemeClr val="accent6"/>
                </a:solidFill>
              </a:rPr>
              <a:t>やっきょく</a:t>
            </a:r>
            <a:r>
              <a:rPr lang="ja-JP" altLang="en-US" dirty="0"/>
              <a:t>ですか。</a:t>
            </a:r>
            <a:r>
              <a:rPr lang="ja-JP" altLang="en-US" dirty="0">
                <a:solidFill>
                  <a:schemeClr val="accent6"/>
                </a:solidFill>
              </a:rPr>
              <a:t>やっきょく</a:t>
            </a:r>
            <a:r>
              <a:rPr lang="ja-JP" altLang="en-US" dirty="0"/>
              <a:t>なら、あそこの はなやの </a:t>
            </a:r>
            <a:r>
              <a:rPr lang="ja-JP" altLang="en-US" dirty="0">
                <a:solidFill>
                  <a:schemeClr val="accent3"/>
                </a:solidFill>
              </a:rPr>
              <a:t>ひだり</a:t>
            </a:r>
            <a:r>
              <a:rPr lang="ja-JP" altLang="en-US" dirty="0"/>
              <a:t>に あります。</a:t>
            </a:r>
            <a:endParaRPr lang="en-US" altLang="ko-KR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668"/>
          <a:stretch/>
        </p:blipFill>
        <p:spPr>
          <a:xfrm>
            <a:off x="2627784" y="2996952"/>
            <a:ext cx="3888432" cy="3745802"/>
          </a:xfrm>
          <a:prstGeom prst="rect">
            <a:avLst/>
          </a:prstGeom>
        </p:spPr>
      </p:pic>
      <p:sp>
        <p:nvSpPr>
          <p:cNvPr id="16" name="모서리가 둥근 직사각형 15"/>
          <p:cNvSpPr/>
          <p:nvPr/>
        </p:nvSpPr>
        <p:spPr>
          <a:xfrm>
            <a:off x="5436096" y="3741837"/>
            <a:ext cx="2448272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2">
                    <a:lumMod val="75000"/>
                  </a:schemeClr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　コンビニ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>
                <a:solidFill>
                  <a:schemeClr val="tx1"/>
                </a:solidFill>
              </a:rPr>
              <a:t>となり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Users\Administrator\Desktop\캡처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3849954"/>
            <a:ext cx="504056" cy="22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3688" y="1475492"/>
            <a:ext cx="360000" cy="360000"/>
          </a:xfrm>
          <a:prstGeom prst="rect">
            <a:avLst/>
          </a:prstGeom>
        </p:spPr>
      </p:pic>
      <p:sp>
        <p:nvSpPr>
          <p:cNvPr id="13" name="모서리가 둥근 직사각형 12"/>
          <p:cNvSpPr/>
          <p:nvPr/>
        </p:nvSpPr>
        <p:spPr>
          <a:xfrm>
            <a:off x="1763688" y="3356992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ja-JP" altLang="en-US" dirty="0" smtClean="0">
                <a:solidFill>
                  <a:schemeClr val="tx1"/>
                </a:solidFill>
              </a:rPr>
              <a:t> ほ</a:t>
            </a:r>
            <a:r>
              <a:rPr lang="ja-JP" altLang="en-US" dirty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chemeClr val="tx1"/>
                </a:solidFill>
              </a:rPr>
              <a:t>や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うしろ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8" name="모서리가 둥근 직사각형 17"/>
          <p:cNvSpPr/>
          <p:nvPr/>
        </p:nvSpPr>
        <p:spPr>
          <a:xfrm>
            <a:off x="179512" y="4797152"/>
            <a:ext cx="2418757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r>
              <a:rPr lang="ja-JP" altLang="en-US" dirty="0" smtClean="0">
                <a:solidFill>
                  <a:schemeClr val="tx1"/>
                </a:solidFill>
              </a:rPr>
              <a:t> やっきょく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ひだり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9" name="모서리가 둥근 직사각형 18"/>
          <p:cNvSpPr/>
          <p:nvPr/>
        </p:nvSpPr>
        <p:spPr>
          <a:xfrm>
            <a:off x="5076056" y="6093296"/>
            <a:ext cx="2160240" cy="43204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2">
                <a:lumMod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ja-JP" altLang="en-US" dirty="0" smtClean="0">
                <a:solidFill>
                  <a:schemeClr val="tx1"/>
                </a:solidFill>
              </a:rPr>
              <a:t> ぎんこう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/ </a:t>
            </a:r>
            <a:r>
              <a:rPr lang="ja-JP" altLang="en-US" dirty="0" smtClean="0">
                <a:solidFill>
                  <a:schemeClr val="tx1"/>
                </a:solidFill>
              </a:rPr>
              <a:t>まえ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5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ko-KR" altLang="en-US" dirty="0" smtClean="0"/>
              <a:t>밑줄 친 부분에 들어갈 표현으로 알맞은 것을 보기에서 골라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683568" y="17725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83568" y="318461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83568" y="459668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1282206"/>
            <a:ext cx="1800000" cy="135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2694279"/>
            <a:ext cx="1800000" cy="135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4106353"/>
            <a:ext cx="1800000" cy="1350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91880" y="1772540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ゆうびんきょく</a:t>
            </a:r>
            <a:r>
              <a:rPr lang="ja-JP" altLang="en-US" dirty="0" smtClean="0"/>
              <a:t>が　</a:t>
            </a:r>
            <a:r>
              <a:rPr lang="ja-JP" altLang="en-US" u="sng" dirty="0" smtClean="0"/>
              <a:t>　　　　　　　　　　　　　　　　　　　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3491880" y="3184613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きむらさんが　</a:t>
            </a:r>
            <a:r>
              <a:rPr lang="ja-JP" altLang="en-US" u="sng" dirty="0" smtClean="0"/>
              <a:t>　　　　　　　　　　　　　　　　　　　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3491880" y="4598095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ほんとうに　</a:t>
            </a:r>
            <a:r>
              <a:rPr lang="ja-JP" altLang="en-US" u="sng" dirty="0" smtClean="0"/>
              <a:t>　　　　　　　　　　　　　　　　　　　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sp>
        <p:nvSpPr>
          <p:cNvPr id="36" name="모서리가 둥근 직사각형 35"/>
          <p:cNvSpPr/>
          <p:nvPr/>
        </p:nvSpPr>
        <p:spPr>
          <a:xfrm>
            <a:off x="683568" y="6136904"/>
            <a:ext cx="7704856" cy="532456"/>
          </a:xfrm>
          <a:prstGeom prst="roundRect">
            <a:avLst/>
          </a:prstGeom>
          <a:noFill/>
          <a:ln w="635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います　　　　　あります　　　　　ありがとうございます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37" name="Picture 2" descr="C:\Users\Administrator\Desktop\캡처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672" y="5803337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직사각형 8"/>
          <p:cNvSpPr/>
          <p:nvPr/>
        </p:nvSpPr>
        <p:spPr>
          <a:xfrm>
            <a:off x="4943343" y="3068960"/>
            <a:ext cx="28690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います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0" name="직사각형 9"/>
          <p:cNvSpPr/>
          <p:nvPr/>
        </p:nvSpPr>
        <p:spPr>
          <a:xfrm>
            <a:off x="5292080" y="1700808"/>
            <a:ext cx="2880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あります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1" name="직사각형 30"/>
          <p:cNvSpPr/>
          <p:nvPr/>
        </p:nvSpPr>
        <p:spPr>
          <a:xfrm>
            <a:off x="4788024" y="4509120"/>
            <a:ext cx="27522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ありがとうございます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7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시간과 약속</a:t>
            </a:r>
            <a:endParaRPr lang="ko-KR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146263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イ</a:t>
            </a:r>
            <a:r>
              <a:rPr lang="en-US" altLang="ja-JP" dirty="0" smtClean="0"/>
              <a:t>	</a:t>
            </a:r>
            <a:r>
              <a:rPr lang="ja-JP" altLang="en-US" dirty="0"/>
              <a:t>やまださん、おたんじょうび おめでとうございます。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/>
              <a:t>これ、ナンタの チケットです。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やまだ</a:t>
            </a:r>
            <a:r>
              <a:rPr lang="en-US" altLang="ja-JP" dirty="0" smtClean="0"/>
              <a:t>	</a:t>
            </a:r>
            <a:r>
              <a:rPr lang="ja-JP" altLang="en-US" dirty="0">
                <a:latin typeface="DFHSMincho-W5-WIN-RKSJ-H"/>
              </a:rPr>
              <a:t>ナンタですか。うわ</a:t>
            </a:r>
            <a:r>
              <a:rPr lang="en-US" altLang="ja-JP" dirty="0">
                <a:latin typeface="KozGoPro-Regular"/>
              </a:rPr>
              <a:t>~</a:t>
            </a:r>
            <a:r>
              <a:rPr lang="ja-JP" altLang="en-US" dirty="0">
                <a:latin typeface="DFHSMincho-W5-WIN-RKSJ-H"/>
              </a:rPr>
              <a:t>、すごいですね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イ</a:t>
            </a:r>
            <a:r>
              <a:rPr lang="en-US" altLang="ja-JP" dirty="0"/>
              <a:t>	</a:t>
            </a:r>
            <a:r>
              <a:rPr lang="ja-JP" altLang="en-US" dirty="0"/>
              <a:t>こんしゅうの どようび、ごご </a:t>
            </a:r>
            <a:r>
              <a:rPr lang="en-US" altLang="ja-JP" dirty="0"/>
              <a:t>1</a:t>
            </a:r>
            <a:r>
              <a:rPr lang="ja-JP" altLang="en-US" dirty="0"/>
              <a:t>じです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/>
              <a:t>	</a:t>
            </a:r>
            <a:r>
              <a:rPr lang="ja-JP" altLang="en-US" dirty="0"/>
              <a:t>じかん、だいじょうぶですか。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やまだ</a:t>
            </a:r>
            <a:r>
              <a:rPr lang="en-US" altLang="ja-JP" dirty="0"/>
              <a:t>	</a:t>
            </a:r>
            <a:r>
              <a:rPr lang="ja-JP" altLang="en-US" dirty="0"/>
              <a:t>はい、だいじょうぶです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イ</a:t>
            </a:r>
            <a:r>
              <a:rPr lang="en-US" altLang="ja-JP" dirty="0"/>
              <a:t>	</a:t>
            </a:r>
            <a:r>
              <a:rPr lang="ja-JP" altLang="en-US" dirty="0"/>
              <a:t>では、ホンデえきの ９ばん でぐちで、</a:t>
            </a:r>
            <a:r>
              <a:rPr lang="en-US" altLang="ja-JP" dirty="0"/>
              <a:t>12</a:t>
            </a:r>
            <a:r>
              <a:rPr lang="ja-JP" altLang="en-US" dirty="0"/>
              <a:t>じに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や</a:t>
            </a:r>
            <a:r>
              <a:rPr lang="ja-JP" altLang="en-US" dirty="0"/>
              <a:t>まだ</a:t>
            </a:r>
            <a:r>
              <a:rPr lang="en-US" altLang="ja-JP" dirty="0"/>
              <a:t>	</a:t>
            </a:r>
            <a:r>
              <a:rPr lang="ja-JP" altLang="en-US" dirty="0"/>
              <a:t>はい、わかりました。どうも ありがとうございます</a:t>
            </a:r>
            <a:r>
              <a:rPr lang="ja-JP" altLang="en-US" dirty="0" smtClean="0"/>
              <a:t>。</a:t>
            </a:r>
            <a:endParaRPr lang="en-US" altLang="ja-JP" dirty="0"/>
          </a:p>
        </p:txBody>
      </p:sp>
      <p:pic>
        <p:nvPicPr>
          <p:cNvPr id="5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619672" y="769370"/>
            <a:ext cx="360000" cy="360000"/>
          </a:xfrm>
          <a:prstGeom prst="rect">
            <a:avLst/>
          </a:prstGeom>
        </p:spPr>
      </p:pic>
      <p:pic>
        <p:nvPicPr>
          <p:cNvPr id="6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1342199"/>
            <a:ext cx="360000" cy="360000"/>
          </a:xfrm>
          <a:prstGeom prst="rect">
            <a:avLst/>
          </a:prstGeom>
        </p:spPr>
      </p:pic>
      <p:pic>
        <p:nvPicPr>
          <p:cNvPr id="7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1887954"/>
            <a:ext cx="360000" cy="360000"/>
          </a:xfrm>
          <a:prstGeom prst="rect">
            <a:avLst/>
          </a:prstGeom>
        </p:spPr>
      </p:pic>
      <p:pic>
        <p:nvPicPr>
          <p:cNvPr id="8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2454726"/>
            <a:ext cx="360000" cy="360000"/>
          </a:xfrm>
          <a:prstGeom prst="rect">
            <a:avLst/>
          </a:prstGeom>
        </p:spPr>
      </p:pic>
      <p:pic>
        <p:nvPicPr>
          <p:cNvPr id="9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3014204"/>
            <a:ext cx="360000" cy="360000"/>
          </a:xfrm>
          <a:prstGeom prst="rect">
            <a:avLst/>
          </a:prstGeom>
        </p:spPr>
      </p:pic>
      <p:pic>
        <p:nvPicPr>
          <p:cNvPr id="10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4095292"/>
            <a:ext cx="360000" cy="360000"/>
          </a:xfrm>
          <a:prstGeom prst="rect">
            <a:avLst/>
          </a:prstGeom>
        </p:spPr>
      </p:pic>
      <p:pic>
        <p:nvPicPr>
          <p:cNvPr id="11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4651455"/>
            <a:ext cx="360000" cy="360000"/>
          </a:xfrm>
          <a:prstGeom prst="rect">
            <a:avLst/>
          </a:prstGeom>
        </p:spPr>
      </p:pic>
      <p:pic>
        <p:nvPicPr>
          <p:cNvPr id="12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5360" y="5211948"/>
            <a:ext cx="360000" cy="360000"/>
          </a:xfrm>
          <a:prstGeom prst="rect">
            <a:avLst/>
          </a:prstGeom>
        </p:spPr>
      </p:pic>
      <p:pic>
        <p:nvPicPr>
          <p:cNvPr id="5122" name="Picture 2" descr="C:\Users\Administrator\Desktop\캡처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54805"/>
            <a:ext cx="3894014" cy="192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51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2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64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5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35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85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36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457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95536" y="1198671"/>
            <a:ext cx="74168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（お）たんじょうび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おめでとうございます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チケット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すごい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こんしゅう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どようび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ごご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～じ</a:t>
            </a:r>
            <a:endParaRPr lang="en-US" altLang="ja-JP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2843808" y="1198670"/>
            <a:ext cx="58326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생일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축하합니다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표</a:t>
            </a:r>
            <a:r>
              <a:rPr lang="en-US" altLang="ko-KR" dirty="0" smtClean="0"/>
              <a:t>(</a:t>
            </a:r>
            <a:r>
              <a:rPr lang="ko-KR" altLang="en-US" dirty="0" smtClean="0"/>
              <a:t>입장권</a:t>
            </a:r>
            <a:r>
              <a:rPr lang="en-US" altLang="ko-KR" dirty="0" smtClean="0"/>
              <a:t>)</a:t>
            </a:r>
          </a:p>
          <a:p>
            <a:endParaRPr lang="en-US" altLang="ko-KR" dirty="0"/>
          </a:p>
          <a:p>
            <a:r>
              <a:rPr lang="ko-KR" altLang="en-US" dirty="0" smtClean="0"/>
              <a:t>대단하다</a:t>
            </a:r>
            <a:endParaRPr lang="en-US" altLang="ko-KR" dirty="0"/>
          </a:p>
          <a:p>
            <a:endParaRPr lang="en-US" altLang="ko-KR" dirty="0" smtClean="0"/>
          </a:p>
          <a:p>
            <a:r>
              <a:rPr lang="ko-KR" altLang="en-US" dirty="0" smtClean="0"/>
              <a:t>이번 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토요일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오후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시</a:t>
            </a:r>
            <a:endParaRPr lang="en-US" altLang="ko-KR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4860032" y="1198670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だいじょう</a:t>
            </a:r>
            <a:r>
              <a:rPr lang="ja-JP" altLang="en-US" dirty="0" smtClean="0"/>
              <a:t>ぶ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わかりました</a:t>
            </a:r>
            <a:endParaRPr lang="en-US" altLang="ja-JP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6804248" y="1198669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괜찮다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알겠습니다</a:t>
            </a:r>
            <a:endParaRPr lang="en-US" altLang="ko-KR" dirty="0" smtClean="0"/>
          </a:p>
        </p:txBody>
      </p:sp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1223128"/>
            <a:ext cx="360000" cy="360000"/>
          </a:xfrm>
          <a:prstGeom prst="rect">
            <a:avLst/>
          </a:prstGeom>
        </p:spPr>
      </p:pic>
      <p:pic>
        <p:nvPicPr>
          <p:cNvPr id="4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1765594"/>
            <a:ext cx="360000" cy="360000"/>
          </a:xfrm>
          <a:prstGeom prst="rect">
            <a:avLst/>
          </a:prstGeom>
        </p:spPr>
      </p:pic>
      <p:pic>
        <p:nvPicPr>
          <p:cNvPr id="5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2322544"/>
            <a:ext cx="360000" cy="360000"/>
          </a:xfrm>
          <a:prstGeom prst="rect">
            <a:avLst/>
          </a:prstGeom>
        </p:spPr>
      </p:pic>
      <p:pic>
        <p:nvPicPr>
          <p:cNvPr id="10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2859454"/>
            <a:ext cx="360000" cy="360000"/>
          </a:xfrm>
          <a:prstGeom prst="rect">
            <a:avLst/>
          </a:prstGeom>
        </p:spPr>
      </p:pic>
      <p:pic>
        <p:nvPicPr>
          <p:cNvPr id="11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3427408"/>
            <a:ext cx="360000" cy="360000"/>
          </a:xfrm>
          <a:prstGeom prst="rect">
            <a:avLst/>
          </a:prstGeom>
        </p:spPr>
      </p:pic>
      <p:pic>
        <p:nvPicPr>
          <p:cNvPr id="12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3965816"/>
            <a:ext cx="360000" cy="360000"/>
          </a:xfrm>
          <a:prstGeom prst="rect">
            <a:avLst/>
          </a:prstGeom>
        </p:spPr>
      </p:pic>
      <p:pic>
        <p:nvPicPr>
          <p:cNvPr id="13" name="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4525112"/>
            <a:ext cx="360000" cy="360000"/>
          </a:xfrm>
          <a:prstGeom prst="rect">
            <a:avLst/>
          </a:prstGeom>
        </p:spPr>
      </p:pic>
      <p:pic>
        <p:nvPicPr>
          <p:cNvPr id="14" name="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1316" y="5068404"/>
            <a:ext cx="360000" cy="360000"/>
          </a:xfrm>
          <a:prstGeom prst="rect">
            <a:avLst/>
          </a:prstGeom>
        </p:spPr>
      </p:pic>
      <p:pic>
        <p:nvPicPr>
          <p:cNvPr id="15" name="98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500032" y="1227540"/>
            <a:ext cx="360000" cy="360000"/>
          </a:xfrm>
          <a:prstGeom prst="rect">
            <a:avLst/>
          </a:prstGeom>
        </p:spPr>
      </p:pic>
      <p:pic>
        <p:nvPicPr>
          <p:cNvPr id="16" name="10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500032" y="176569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68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1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59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30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28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4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5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57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dirty="0"/>
              <a:t>잘 듣고 보기와 같이 바꾸어 말해 봅시다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7" name="Picture 2" descr="C:\Users\Administrator\Desktop\캡처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827584" y="1861791"/>
            <a:ext cx="7776864" cy="556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や</a:t>
            </a:r>
            <a:r>
              <a:rPr lang="ja-JP" altLang="en-US" dirty="0"/>
              <a:t>まださん、</a:t>
            </a:r>
            <a:r>
              <a:rPr lang="ja-JP" altLang="en-US" dirty="0">
                <a:solidFill>
                  <a:schemeClr val="accent3"/>
                </a:solidFill>
              </a:rPr>
              <a:t>おたんじょうび</a:t>
            </a:r>
            <a:r>
              <a:rPr lang="ja-JP" altLang="en-US" dirty="0"/>
              <a:t>　おめでとうございます</a:t>
            </a:r>
            <a:r>
              <a:rPr lang="ja-JP" altLang="en-US" dirty="0" smtClean="0"/>
              <a:t>。</a:t>
            </a:r>
            <a:endParaRPr lang="en-US" altLang="ko-KR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2996952"/>
            <a:ext cx="4679768" cy="350982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451256" y="60212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おたんじょうび</a:t>
            </a:r>
            <a:endParaRPr lang="ko-KR" altLang="en-US" dirty="0"/>
          </a:p>
        </p:txBody>
      </p:sp>
      <p:pic>
        <p:nvPicPr>
          <p:cNvPr id="2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5696" y="150532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48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2959" y="1844824"/>
            <a:ext cx="2160000" cy="162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2959" y="4365104"/>
            <a:ext cx="2160000" cy="16200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にゅうがく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そつきょう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3587422" y="2331658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やまださん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3"/>
                </a:solidFill>
              </a:rPr>
              <a:t>にゅうがく</a:t>
            </a:r>
            <a:r>
              <a:rPr lang="ja-JP" altLang="en-US" dirty="0"/>
              <a:t>　おめでとうございます。</a:t>
            </a:r>
            <a:endParaRPr lang="en-US" altLang="ko-KR" dirty="0"/>
          </a:p>
        </p:txBody>
      </p:sp>
      <p:sp>
        <p:nvSpPr>
          <p:cNvPr id="18" name="TextBox 17"/>
          <p:cNvSpPr txBox="1"/>
          <p:nvPr/>
        </p:nvSpPr>
        <p:spPr>
          <a:xfrm>
            <a:off x="3599772" y="4851938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やまださん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3"/>
                </a:solidFill>
              </a:rPr>
              <a:t>そつきょう</a:t>
            </a:r>
            <a:r>
              <a:rPr lang="ja-JP" altLang="en-US" dirty="0"/>
              <a:t>　おめでとうございます。</a:t>
            </a:r>
            <a:endParaRPr lang="en-US" altLang="ko-KR" dirty="0"/>
          </a:p>
        </p:txBody>
      </p:sp>
      <p:sp>
        <p:nvSpPr>
          <p:cNvPr id="19" name="TextBox 18"/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1475492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95865" y="402193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992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7584" y="1844823"/>
            <a:ext cx="2160000" cy="162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2959" y="4365103"/>
            <a:ext cx="2160000" cy="16200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ごうかく</a:t>
            </a:r>
            <a:endParaRPr lang="en-US" altLang="ko-KR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しゅうしょく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  <a:latin typeface="MS UI Gothic"/>
              </a:rPr>
              <a:t>➍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587422" y="2331658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やまださん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3"/>
                </a:solidFill>
              </a:rPr>
              <a:t>ごう</a:t>
            </a:r>
            <a:r>
              <a:rPr lang="ja-JP" altLang="en-US" dirty="0">
                <a:solidFill>
                  <a:schemeClr val="accent3"/>
                </a:solidFill>
              </a:rPr>
              <a:t>か</a:t>
            </a:r>
            <a:r>
              <a:rPr lang="ja-JP" altLang="en-US" dirty="0" smtClean="0">
                <a:solidFill>
                  <a:schemeClr val="accent3"/>
                </a:solidFill>
              </a:rPr>
              <a:t>く</a:t>
            </a:r>
            <a:r>
              <a:rPr lang="ja-JP" altLang="en-US" dirty="0"/>
              <a:t>　おめでとうございます。</a:t>
            </a:r>
            <a:endParaRPr lang="en-US" altLang="ko-KR" dirty="0"/>
          </a:p>
        </p:txBody>
      </p:sp>
      <p:sp>
        <p:nvSpPr>
          <p:cNvPr id="20" name="TextBox 19"/>
          <p:cNvSpPr txBox="1"/>
          <p:nvPr/>
        </p:nvSpPr>
        <p:spPr>
          <a:xfrm>
            <a:off x="3599772" y="4851938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やまださん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3"/>
                </a:solidFill>
              </a:rPr>
              <a:t>しゅうしょく</a:t>
            </a:r>
            <a:r>
              <a:rPr lang="ja-JP" altLang="en-US" dirty="0"/>
              <a:t>　おめでとうございます。</a:t>
            </a:r>
            <a:endParaRPr lang="en-US" altLang="ko-KR" dirty="0"/>
          </a:p>
        </p:txBody>
      </p:sp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1458522"/>
            <a:ext cx="360000" cy="360000"/>
          </a:xfrm>
          <a:prstGeom prst="rect">
            <a:avLst/>
          </a:prstGeom>
        </p:spPr>
      </p:pic>
      <p:pic>
        <p:nvPicPr>
          <p:cNvPr id="5" name="4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399577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6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ko-KR" altLang="en-US" dirty="0" smtClean="0"/>
              <a:t>잘 듣고 보기와 같이 대화해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5" name="Picture 2" descr="C:\Users\Administrator\Desktop\캡처.JPG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827584" y="1844824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こんしゅうの </a:t>
            </a:r>
            <a:r>
              <a:rPr lang="ja-JP" altLang="en-US" dirty="0">
                <a:solidFill>
                  <a:schemeClr val="accent6"/>
                </a:solidFill>
              </a:rPr>
              <a:t>どようび、ごご </a:t>
            </a:r>
            <a:r>
              <a:rPr lang="en-US" altLang="ja-JP" dirty="0">
                <a:solidFill>
                  <a:schemeClr val="accent6"/>
                </a:solidFill>
              </a:rPr>
              <a:t>1</a:t>
            </a:r>
            <a:r>
              <a:rPr lang="ja-JP" altLang="en-US" dirty="0">
                <a:solidFill>
                  <a:schemeClr val="accent6"/>
                </a:solidFill>
              </a:rPr>
              <a:t>じ</a:t>
            </a:r>
            <a:r>
              <a:rPr lang="ja-JP" altLang="en-US" dirty="0"/>
              <a:t>です。じかん、だいじょうぶですか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はい、だいじょうぶで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では、ホンデえきで、</a:t>
            </a:r>
            <a:r>
              <a:rPr lang="en-US" altLang="ja-JP" dirty="0">
                <a:solidFill>
                  <a:schemeClr val="accent3"/>
                </a:solidFill>
              </a:rPr>
              <a:t>12</a:t>
            </a:r>
            <a:r>
              <a:rPr lang="ja-JP" altLang="en-US" dirty="0" smtClean="0">
                <a:solidFill>
                  <a:schemeClr val="accent3"/>
                </a:solidFill>
              </a:rPr>
              <a:t>じ</a:t>
            </a:r>
            <a:r>
              <a:rPr lang="ja-JP" altLang="en-US" dirty="0" smtClean="0"/>
              <a:t>に。</a:t>
            </a:r>
            <a:endParaRPr lang="en-US" altLang="ja-JP" dirty="0"/>
          </a:p>
        </p:txBody>
      </p:sp>
      <p:sp>
        <p:nvSpPr>
          <p:cNvPr id="10" name="TextBox 9"/>
          <p:cNvSpPr txBox="1"/>
          <p:nvPr/>
        </p:nvSpPr>
        <p:spPr>
          <a:xfrm>
            <a:off x="360040" y="3995772"/>
            <a:ext cx="411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ko-KR" alt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ja-JP" altLang="en-US" dirty="0" smtClean="0"/>
              <a:t>にちようび</a:t>
            </a:r>
            <a:r>
              <a:rPr lang="ko-KR" altLang="en-US" dirty="0" smtClean="0"/>
              <a:t> </a:t>
            </a:r>
            <a:r>
              <a:rPr lang="ja-JP" altLang="en-US" dirty="0" smtClean="0"/>
              <a:t>ごぜん</a:t>
            </a:r>
            <a:r>
              <a:rPr lang="ko-KR" altLang="en-US" dirty="0" smtClean="0"/>
              <a:t> </a:t>
            </a:r>
            <a:r>
              <a:rPr lang="en-US" altLang="ko-KR" dirty="0" smtClean="0"/>
              <a:t>10</a:t>
            </a:r>
            <a:r>
              <a:rPr lang="ja-JP" altLang="en-US" dirty="0" smtClean="0"/>
              <a:t>じ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en-US" altLang="ja-JP" dirty="0" smtClean="0"/>
              <a:t>9</a:t>
            </a:r>
            <a:r>
              <a:rPr lang="ja-JP" altLang="en-US" dirty="0" smtClean="0"/>
              <a:t>じ</a:t>
            </a:r>
            <a:endParaRPr lang="ko-KR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60040" y="4365104"/>
            <a:ext cx="41123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こんしゅうの </a:t>
            </a:r>
            <a:r>
              <a:rPr lang="ja-JP" altLang="en-US" dirty="0" smtClean="0">
                <a:solidFill>
                  <a:schemeClr val="accent6"/>
                </a:solidFill>
              </a:rPr>
              <a:t>にちよ</a:t>
            </a:r>
            <a:r>
              <a:rPr lang="ja-JP" altLang="en-US" dirty="0">
                <a:solidFill>
                  <a:schemeClr val="accent6"/>
                </a:solidFill>
              </a:rPr>
              <a:t>うび、</a:t>
            </a:r>
            <a:r>
              <a:rPr lang="ja-JP" altLang="en-US" dirty="0" smtClean="0">
                <a:solidFill>
                  <a:schemeClr val="accent6"/>
                </a:solidFill>
              </a:rPr>
              <a:t>ごせん </a:t>
            </a:r>
            <a:r>
              <a:rPr lang="en-US" altLang="ja-JP" dirty="0" smtClean="0">
                <a:solidFill>
                  <a:schemeClr val="accent6"/>
                </a:solidFill>
              </a:rPr>
              <a:t>10</a:t>
            </a:r>
            <a:r>
              <a:rPr lang="ja-JP" altLang="en-US" dirty="0" smtClean="0">
                <a:solidFill>
                  <a:schemeClr val="accent6"/>
                </a:solidFill>
              </a:rPr>
              <a:t>じ　</a:t>
            </a:r>
            <a:endParaRPr lang="en-US" altLang="ja-JP" dirty="0" smtClean="0">
              <a:solidFill>
                <a:schemeClr val="accent6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accent6"/>
                </a:solidFill>
              </a:rPr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　</a:t>
            </a:r>
            <a:r>
              <a:rPr lang="ja-JP" altLang="en-US" dirty="0" smtClean="0"/>
              <a:t>で</a:t>
            </a:r>
            <a:r>
              <a:rPr lang="ja-JP" altLang="en-US" dirty="0"/>
              <a:t>す</a:t>
            </a:r>
            <a:r>
              <a:rPr lang="ja-JP" altLang="en-US" dirty="0" smtClean="0"/>
              <a:t>。</a:t>
            </a:r>
            <a:r>
              <a:rPr lang="en-US" altLang="ja-JP" dirty="0" smtClean="0"/>
              <a:t> </a:t>
            </a:r>
            <a:r>
              <a:rPr lang="ja-JP" altLang="en-US" dirty="0" smtClean="0"/>
              <a:t>じ</a:t>
            </a:r>
            <a:r>
              <a:rPr lang="ja-JP" altLang="en-US" dirty="0"/>
              <a:t>かん、だいじょうぶですか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はい、だいじょうぶで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では、ホンデえきで</a:t>
            </a:r>
            <a:r>
              <a:rPr lang="ja-JP" altLang="en-US" dirty="0" smtClean="0"/>
              <a:t>、</a:t>
            </a:r>
            <a:r>
              <a:rPr lang="en-US" altLang="ja-JP" dirty="0">
                <a:solidFill>
                  <a:schemeClr val="accent3"/>
                </a:solidFill>
              </a:rPr>
              <a:t>9</a:t>
            </a:r>
            <a:r>
              <a:rPr lang="ja-JP" altLang="en-US" dirty="0" smtClean="0">
                <a:solidFill>
                  <a:schemeClr val="accent3"/>
                </a:solidFill>
              </a:rPr>
              <a:t>じ</a:t>
            </a:r>
            <a:r>
              <a:rPr lang="ja-JP" altLang="en-US" dirty="0" smtClean="0"/>
              <a:t>に。</a:t>
            </a:r>
            <a:endParaRPr lang="en-US" altLang="ja-JP" dirty="0"/>
          </a:p>
        </p:txBody>
      </p:sp>
      <p:sp>
        <p:nvSpPr>
          <p:cNvPr id="12" name="TextBox 11"/>
          <p:cNvSpPr txBox="1"/>
          <p:nvPr/>
        </p:nvSpPr>
        <p:spPr>
          <a:xfrm>
            <a:off x="4644008" y="3995772"/>
            <a:ext cx="411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ko-KR" alt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ja-JP" altLang="en-US" dirty="0" smtClean="0"/>
              <a:t>きんようび</a:t>
            </a:r>
            <a:r>
              <a:rPr lang="ko-KR" altLang="en-US" dirty="0" smtClean="0"/>
              <a:t> </a:t>
            </a:r>
            <a:r>
              <a:rPr lang="ja-JP" altLang="en-US" dirty="0" smtClean="0"/>
              <a:t>ごご</a:t>
            </a:r>
            <a:r>
              <a:rPr lang="ko-KR" altLang="en-US" dirty="0" smtClean="0"/>
              <a:t> </a:t>
            </a:r>
            <a:r>
              <a:rPr lang="en-US" altLang="ko-KR" dirty="0"/>
              <a:t>5</a:t>
            </a:r>
            <a:r>
              <a:rPr lang="ja-JP" altLang="en-US" dirty="0" smtClean="0"/>
              <a:t>じ</a:t>
            </a:r>
            <a:r>
              <a:rPr lang="ko-KR" altLang="en-US" dirty="0" smtClean="0"/>
              <a:t> </a:t>
            </a:r>
            <a:r>
              <a:rPr lang="en-US" altLang="ko-KR" dirty="0"/>
              <a:t>/ 4</a:t>
            </a:r>
            <a:r>
              <a:rPr lang="ja-JP" altLang="en-US" dirty="0" smtClean="0"/>
              <a:t>じ</a:t>
            </a:r>
            <a:endParaRPr lang="ko-KR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44008" y="4365104"/>
            <a:ext cx="42484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こんしゅうの </a:t>
            </a:r>
            <a:r>
              <a:rPr lang="ja-JP" altLang="en-US" dirty="0" smtClean="0">
                <a:solidFill>
                  <a:schemeClr val="accent6"/>
                </a:solidFill>
              </a:rPr>
              <a:t>きんよ</a:t>
            </a:r>
            <a:r>
              <a:rPr lang="ja-JP" altLang="en-US" dirty="0">
                <a:solidFill>
                  <a:schemeClr val="accent6"/>
                </a:solidFill>
              </a:rPr>
              <a:t>うび、ごご </a:t>
            </a:r>
            <a:r>
              <a:rPr lang="en-US" altLang="ja-JP" dirty="0" smtClean="0">
                <a:solidFill>
                  <a:schemeClr val="accent6"/>
                </a:solidFill>
              </a:rPr>
              <a:t>5</a:t>
            </a:r>
            <a:r>
              <a:rPr lang="ja-JP" altLang="en-US" dirty="0" smtClean="0">
                <a:solidFill>
                  <a:schemeClr val="accent6"/>
                </a:solidFill>
              </a:rPr>
              <a:t>じ</a:t>
            </a:r>
            <a:r>
              <a:rPr lang="ja-JP" altLang="en-US" dirty="0"/>
              <a:t>です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 </a:t>
            </a:r>
            <a:r>
              <a:rPr lang="en-US" altLang="ja-JP" dirty="0" smtClean="0"/>
              <a:t>   </a:t>
            </a:r>
            <a:r>
              <a:rPr lang="ja-JP" altLang="en-US" dirty="0" smtClean="0"/>
              <a:t>じ</a:t>
            </a:r>
            <a:r>
              <a:rPr lang="ja-JP" altLang="en-US" dirty="0"/>
              <a:t>かん、だいじょうぶですか</a:t>
            </a:r>
            <a:r>
              <a:rPr lang="ja-JP" altLang="en-US" dirty="0" smtClean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はい、だいじょうぶで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 smtClean="0"/>
              <a:t>: </a:t>
            </a:r>
            <a:r>
              <a:rPr lang="ja-JP" altLang="en-US" dirty="0"/>
              <a:t>では、ホンデえきで</a:t>
            </a:r>
            <a:r>
              <a:rPr lang="ja-JP" altLang="en-US" dirty="0" smtClean="0"/>
              <a:t>、</a:t>
            </a:r>
            <a:r>
              <a:rPr lang="en-US" altLang="ja-JP" dirty="0" smtClean="0">
                <a:solidFill>
                  <a:schemeClr val="accent3"/>
                </a:solidFill>
              </a:rPr>
              <a:t>4</a:t>
            </a:r>
            <a:r>
              <a:rPr lang="ja-JP" altLang="en-US" dirty="0" smtClean="0">
                <a:solidFill>
                  <a:schemeClr val="accent3"/>
                </a:solidFill>
              </a:rPr>
              <a:t>じ</a:t>
            </a:r>
            <a:r>
              <a:rPr lang="ja-JP" altLang="en-US" dirty="0" smtClean="0"/>
              <a:t>に。</a:t>
            </a:r>
            <a:endParaRPr lang="en-US" altLang="ja-JP" dirty="0"/>
          </a:p>
        </p:txBody>
      </p:sp>
      <p:pic>
        <p:nvPicPr>
          <p:cNvPr id="3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27584" y="1505324"/>
            <a:ext cx="360000" cy="360000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61259" y="3591586"/>
            <a:ext cx="360000" cy="360000"/>
          </a:xfrm>
          <a:prstGeom prst="rect">
            <a:avLst/>
          </a:prstGeom>
        </p:spPr>
      </p:pic>
      <p:pic>
        <p:nvPicPr>
          <p:cNvPr id="6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16016" y="363577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15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2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0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892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dirty="0" smtClean="0"/>
              <a:t>유리와 </a:t>
            </a:r>
            <a:r>
              <a:rPr lang="ko-KR" altLang="en-US" dirty="0" err="1" smtClean="0"/>
              <a:t>미키가</a:t>
            </a:r>
            <a:r>
              <a:rPr lang="ko-KR" altLang="en-US" dirty="0" smtClean="0"/>
              <a:t> 친구의 생일 파티에 가려고 주고받은 내용입니다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다음 질문에 히라가나로 답해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477819"/>
            <a:ext cx="3384376" cy="537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4139952" y="1475492"/>
            <a:ext cx="5004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➊</a:t>
            </a:r>
            <a:r>
              <a:rPr lang="ko-KR" alt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ko-KR" altLang="en-US" dirty="0" smtClean="0"/>
              <a:t>두 사람이 만나기로 한 날은 무슨 요일인가요</a:t>
            </a:r>
            <a:r>
              <a:rPr lang="en-US" altLang="ko-KR" dirty="0" smtClean="0"/>
              <a:t>?</a:t>
            </a:r>
            <a:endParaRPr lang="ko-KR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139952" y="4941168"/>
            <a:ext cx="50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➌</a:t>
            </a:r>
            <a:r>
              <a:rPr lang="ko-KR" alt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ko-KR" altLang="en-US" dirty="0" smtClean="0"/>
              <a:t>두 사람이 만나기로 한 시간은 몇 시인가요</a:t>
            </a:r>
            <a:r>
              <a:rPr lang="en-US" altLang="ko-KR" dirty="0" smtClean="0"/>
              <a:t>?</a:t>
            </a:r>
            <a:endParaRPr lang="ko-KR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139952" y="3208330"/>
            <a:ext cx="50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</a:rPr>
              <a:t>➋</a:t>
            </a:r>
            <a:r>
              <a:rPr lang="ko-KR" alt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ko-KR" altLang="en-US" dirty="0" smtClean="0"/>
              <a:t>두 사람은 어느 역에서 만나기로 했나요</a:t>
            </a:r>
            <a:r>
              <a:rPr lang="en-US" altLang="ko-KR" dirty="0" smtClean="0"/>
              <a:t>?</a:t>
            </a:r>
            <a:endParaRPr lang="ko-KR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44008" y="210735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どようび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644008" y="3819295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しんじゅくえき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644008" y="558924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ろくじ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12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5004048" y="2708920"/>
            <a:ext cx="288032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dirty="0" smtClean="0"/>
              <a:t>생일 카드를 작성해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1198727"/>
            <a:ext cx="7675842" cy="551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93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9512" y="908720"/>
            <a:ext cx="8784976" cy="5760640"/>
          </a:xfrm>
          <a:prstGeom prst="roundRect">
            <a:avLst/>
          </a:prstGeom>
          <a:noFill/>
          <a:ln cmpd="dbl">
            <a:solidFill>
              <a:srgbClr val="92D05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" name="TextBox 3"/>
          <p:cNvSpPr txBox="1"/>
          <p:nvPr/>
        </p:nvSpPr>
        <p:spPr>
          <a:xfrm>
            <a:off x="683568" y="4941168"/>
            <a:ext cx="7704856" cy="869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dirty="0"/>
              <a:t>「すみません」 은 사과를 할 때뿐만 아니라 감사 표현을 할 때</a:t>
            </a:r>
            <a:r>
              <a:rPr lang="en-US" altLang="ko-KR" dirty="0"/>
              <a:t>, </a:t>
            </a:r>
            <a:r>
              <a:rPr lang="ko-KR" altLang="en-US" dirty="0"/>
              <a:t>말을 걸 때</a:t>
            </a:r>
            <a:r>
              <a:rPr lang="en-US" altLang="ko-KR" dirty="0"/>
              <a:t>, </a:t>
            </a:r>
            <a:r>
              <a:rPr lang="ko-KR" altLang="en-US" dirty="0"/>
              <a:t>사람을 부를 때도 사용합니다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94997" y="2132856"/>
            <a:ext cx="1800000" cy="135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11760" y="3443329"/>
            <a:ext cx="1800000" cy="135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1421" y="2132856"/>
            <a:ext cx="1800000" cy="135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8424" y="3443329"/>
            <a:ext cx="1800000" cy="1350000"/>
          </a:xfrm>
          <a:prstGeom prst="rect">
            <a:avLst/>
          </a:prstGeom>
        </p:spPr>
      </p:pic>
      <p:sp>
        <p:nvSpPr>
          <p:cNvPr id="5" name="모서리가 둥근 사각형 설명선 4"/>
          <p:cNvSpPr/>
          <p:nvPr/>
        </p:nvSpPr>
        <p:spPr>
          <a:xfrm>
            <a:off x="3386066" y="2800997"/>
            <a:ext cx="1406554" cy="576064"/>
          </a:xfrm>
          <a:prstGeom prst="wedgeRoundRectCallout">
            <a:avLst>
              <a:gd name="adj1" fmla="val -40799"/>
              <a:gd name="adj2" fmla="val 66992"/>
              <a:gd name="adj3" fmla="val 16667"/>
            </a:avLst>
          </a:prstGeom>
          <a:solidFill>
            <a:schemeClr val="bg1"/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감사합니다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6" name="모서리가 둥근 사각형 설명선 5"/>
          <p:cNvSpPr/>
          <p:nvPr/>
        </p:nvSpPr>
        <p:spPr>
          <a:xfrm>
            <a:off x="611560" y="1556792"/>
            <a:ext cx="1584176" cy="576064"/>
          </a:xfrm>
          <a:prstGeom prst="wedgeRoundRectCallout">
            <a:avLst>
              <a:gd name="adj1" fmla="val 35981"/>
              <a:gd name="adj2" fmla="val 71484"/>
              <a:gd name="adj3" fmla="val 16667"/>
            </a:avLst>
          </a:prstGeom>
          <a:solidFill>
            <a:schemeClr val="bg1"/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미안합니다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1" name="모서리가 둥근 사각형 설명선 10"/>
          <p:cNvSpPr/>
          <p:nvPr/>
        </p:nvSpPr>
        <p:spPr>
          <a:xfrm>
            <a:off x="5436096" y="1412776"/>
            <a:ext cx="1406554" cy="576064"/>
          </a:xfrm>
          <a:prstGeom prst="wedgeRoundRectCallout">
            <a:avLst>
              <a:gd name="adj1" fmla="val -40799"/>
              <a:gd name="adj2" fmla="val 66992"/>
              <a:gd name="adj3" fmla="val 16667"/>
            </a:avLst>
          </a:prstGeom>
          <a:solidFill>
            <a:schemeClr val="bg1"/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mtClean="0">
                <a:solidFill>
                  <a:schemeClr val="tx1"/>
                </a:solidFill>
              </a:rPr>
              <a:t>실례합니다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2" name="모서리가 둥근 사각형 설명선 11"/>
          <p:cNvSpPr/>
          <p:nvPr/>
        </p:nvSpPr>
        <p:spPr>
          <a:xfrm>
            <a:off x="7308304" y="2785633"/>
            <a:ext cx="1406554" cy="576064"/>
          </a:xfrm>
          <a:prstGeom prst="wedgeRoundRectCallout">
            <a:avLst>
              <a:gd name="adj1" fmla="val -40799"/>
              <a:gd name="adj2" fmla="val 66992"/>
              <a:gd name="adj3" fmla="val 16667"/>
            </a:avLst>
          </a:prstGeom>
          <a:solidFill>
            <a:schemeClr val="bg1"/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여기요</a:t>
            </a:r>
            <a:r>
              <a:rPr lang="en-US" altLang="ko-KR" dirty="0" smtClean="0">
                <a:solidFill>
                  <a:schemeClr val="tx1"/>
                </a:solidFill>
              </a:rPr>
              <a:t>~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4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➊ 인사 표현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462718"/>
            <a:ext cx="6264696" cy="166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ja-JP" altLang="en-US" dirty="0"/>
              <a:t>いらっしゃいませ。</a:t>
            </a:r>
            <a:r>
              <a:rPr lang="ko-KR" altLang="en-US" dirty="0" smtClean="0"/>
              <a:t> 어서 오십시오</a:t>
            </a:r>
            <a:r>
              <a:rPr lang="en-US" altLang="ko-KR" dirty="0" smtClean="0"/>
              <a:t>.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ja-JP" altLang="en-US" dirty="0"/>
              <a:t>おめでとうございます。 </a:t>
            </a:r>
            <a:r>
              <a:rPr lang="ko-KR" altLang="en-US" dirty="0" smtClean="0"/>
              <a:t>축하합니다</a:t>
            </a:r>
            <a:r>
              <a:rPr lang="en-US" altLang="ko-KR" dirty="0" smtClean="0"/>
              <a:t>.</a:t>
            </a:r>
            <a:endParaRPr lang="en-US" altLang="ja-JP" dirty="0" smtClean="0"/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ja-JP" altLang="en-US" dirty="0"/>
              <a:t>どうも ありがとうございます。</a:t>
            </a:r>
            <a:r>
              <a:rPr lang="ko-KR" altLang="en-US" dirty="0" smtClean="0"/>
              <a:t> 대단히 감사합니다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377974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➋ 숫자 표현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모서리가 둥근 직사각형 5"/>
          <p:cNvSpPr/>
          <p:nvPr/>
        </p:nvSpPr>
        <p:spPr>
          <a:xfrm>
            <a:off x="827584" y="436510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い</a:t>
            </a:r>
            <a:r>
              <a:rPr lang="ja-JP" altLang="en-US" dirty="0" smtClean="0">
                <a:solidFill>
                  <a:schemeClr val="tx1"/>
                </a:solidFill>
              </a:rPr>
              <a:t>ち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1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7" name="모서리가 둥근 직사각형 6"/>
          <p:cNvSpPr/>
          <p:nvPr/>
        </p:nvSpPr>
        <p:spPr>
          <a:xfrm>
            <a:off x="2357754" y="436510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に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>
                <a:solidFill>
                  <a:schemeClr val="tx1"/>
                </a:solidFill>
              </a:rPr>
              <a:t>2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8" name="모서리가 둥근 직사각형 7"/>
          <p:cNvSpPr/>
          <p:nvPr/>
        </p:nvSpPr>
        <p:spPr>
          <a:xfrm>
            <a:off x="3887924" y="436510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さん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3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9" name="모서리가 둥근 직사각형 8"/>
          <p:cNvSpPr/>
          <p:nvPr/>
        </p:nvSpPr>
        <p:spPr>
          <a:xfrm>
            <a:off x="5418094" y="436510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し</a:t>
            </a:r>
            <a:r>
              <a:rPr lang="en-US" altLang="ja-JP" dirty="0" smtClean="0">
                <a:solidFill>
                  <a:schemeClr val="tx1"/>
                </a:solidFill>
              </a:rPr>
              <a:t>/</a:t>
            </a:r>
            <a:r>
              <a:rPr lang="ja-JP" altLang="en-US" dirty="0" smtClean="0">
                <a:solidFill>
                  <a:schemeClr val="tx1"/>
                </a:solidFill>
              </a:rPr>
              <a:t>よん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4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0" name="모서리가 둥근 직사각형 9"/>
          <p:cNvSpPr/>
          <p:nvPr/>
        </p:nvSpPr>
        <p:spPr>
          <a:xfrm>
            <a:off x="6948264" y="436510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ご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5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1" name="모서리가 둥근 직사각형 10"/>
          <p:cNvSpPr/>
          <p:nvPr/>
        </p:nvSpPr>
        <p:spPr>
          <a:xfrm>
            <a:off x="827584" y="523893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ろく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6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2" name="모서리가 둥근 직사각형 11"/>
          <p:cNvSpPr/>
          <p:nvPr/>
        </p:nvSpPr>
        <p:spPr>
          <a:xfrm>
            <a:off x="2357754" y="523893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しち</a:t>
            </a:r>
            <a:r>
              <a:rPr lang="en-US" altLang="ja-JP" dirty="0" smtClean="0">
                <a:solidFill>
                  <a:schemeClr val="tx1"/>
                </a:solidFill>
              </a:rPr>
              <a:t>/</a:t>
            </a:r>
            <a:r>
              <a:rPr lang="ja-JP" altLang="en-US" dirty="0" smtClean="0">
                <a:solidFill>
                  <a:schemeClr val="tx1"/>
                </a:solidFill>
              </a:rPr>
              <a:t>なな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7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3887924" y="523893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はち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8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5418094" y="523893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きゅう</a:t>
            </a:r>
            <a:r>
              <a:rPr lang="en-US" altLang="ja-JP" dirty="0" smtClean="0">
                <a:solidFill>
                  <a:schemeClr val="tx1"/>
                </a:solidFill>
              </a:rPr>
              <a:t>/</a:t>
            </a:r>
            <a:r>
              <a:rPr lang="ja-JP" altLang="en-US" dirty="0" smtClean="0">
                <a:solidFill>
                  <a:schemeClr val="tx1"/>
                </a:solidFill>
              </a:rPr>
              <a:t>く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9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6948264" y="5238934"/>
            <a:ext cx="144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じゅう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10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3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➌ 시</a:t>
            </a:r>
            <a:r>
              <a:rPr lang="ko-KR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간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표현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27584" y="1462718"/>
            <a:ext cx="6264696" cy="556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ko-KR" altLang="en-US" dirty="0" smtClean="0"/>
              <a:t>숫자 </a:t>
            </a:r>
            <a:r>
              <a:rPr lang="en-US" altLang="ko-KR" dirty="0" smtClean="0"/>
              <a:t>+ </a:t>
            </a:r>
            <a:r>
              <a:rPr lang="ja-JP" altLang="en-US" dirty="0" smtClean="0"/>
              <a:t>時</a:t>
            </a:r>
            <a:r>
              <a:rPr lang="ko-KR" altLang="en-US" dirty="0" smtClean="0"/>
              <a:t> </a:t>
            </a:r>
            <a:r>
              <a:rPr lang="en-US" altLang="ko-KR" dirty="0" smtClean="0"/>
              <a:t>(4</a:t>
            </a:r>
            <a:r>
              <a:rPr lang="ja-JP" altLang="en-US" dirty="0" smtClean="0"/>
              <a:t>時　よじ　　</a:t>
            </a:r>
            <a:r>
              <a:rPr lang="en-US" altLang="ja-JP" dirty="0" smtClean="0"/>
              <a:t>7</a:t>
            </a:r>
            <a:r>
              <a:rPr lang="ja-JP" altLang="en-US" dirty="0" smtClean="0"/>
              <a:t>時</a:t>
            </a:r>
            <a:r>
              <a:rPr lang="ja-JP" altLang="en-US" dirty="0"/>
              <a:t>　</a:t>
            </a:r>
            <a:r>
              <a:rPr lang="ja-JP" altLang="en-US" dirty="0" smtClean="0"/>
              <a:t>しちじ　　</a:t>
            </a:r>
            <a:r>
              <a:rPr lang="en-US" altLang="ja-JP" dirty="0" smtClean="0"/>
              <a:t>9</a:t>
            </a:r>
            <a:r>
              <a:rPr lang="ja-JP" altLang="en-US" dirty="0" smtClean="0"/>
              <a:t>時　くじ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95536" y="253702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➍ 요</a:t>
            </a:r>
            <a:r>
              <a:rPr lang="ko-KR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일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표현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모서리가 둥근 직사각형 26"/>
          <p:cNvSpPr/>
          <p:nvPr/>
        </p:nvSpPr>
        <p:spPr>
          <a:xfrm>
            <a:off x="683568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月　げつ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8" name="모서리가 둥근 직사각형 27"/>
          <p:cNvSpPr/>
          <p:nvPr/>
        </p:nvSpPr>
        <p:spPr>
          <a:xfrm>
            <a:off x="1799692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火　か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9" name="모서리가 둥근 직사각형 28"/>
          <p:cNvSpPr/>
          <p:nvPr/>
        </p:nvSpPr>
        <p:spPr>
          <a:xfrm>
            <a:off x="2915816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水　すい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0" name="모서리가 둥근 직사각형 29"/>
          <p:cNvSpPr/>
          <p:nvPr/>
        </p:nvSpPr>
        <p:spPr>
          <a:xfrm>
            <a:off x="4031940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木　もく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1" name="모서리가 둥근 직사각형 30"/>
          <p:cNvSpPr/>
          <p:nvPr/>
        </p:nvSpPr>
        <p:spPr>
          <a:xfrm>
            <a:off x="5148064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金　きん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7" name="모서리가 둥근 직사각형 36"/>
          <p:cNvSpPr/>
          <p:nvPr/>
        </p:nvSpPr>
        <p:spPr>
          <a:xfrm>
            <a:off x="6264188" y="3131234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土</a:t>
            </a:r>
            <a:r>
              <a:rPr lang="ja-JP" altLang="en-US" dirty="0" smtClean="0">
                <a:solidFill>
                  <a:schemeClr val="tx1"/>
                </a:solidFill>
              </a:rPr>
              <a:t>　ど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8" name="모서리가 둥근 직사각형 37"/>
          <p:cNvSpPr/>
          <p:nvPr/>
        </p:nvSpPr>
        <p:spPr>
          <a:xfrm>
            <a:off x="7380312" y="3143793"/>
            <a:ext cx="108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日　にち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ようび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9" name="모서리가 둥근 직사각형 38"/>
          <p:cNvSpPr/>
          <p:nvPr/>
        </p:nvSpPr>
        <p:spPr>
          <a:xfrm>
            <a:off x="683568" y="4149080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きのう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어제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0" name="모서리가 둥근 직사각형 39"/>
          <p:cNvSpPr/>
          <p:nvPr/>
        </p:nvSpPr>
        <p:spPr>
          <a:xfrm>
            <a:off x="3491940" y="4149080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きょう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오늘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1" name="모서리가 둥근 직사각형 40"/>
          <p:cNvSpPr/>
          <p:nvPr/>
        </p:nvSpPr>
        <p:spPr>
          <a:xfrm>
            <a:off x="6300312" y="4149080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あした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내</a:t>
            </a:r>
            <a:r>
              <a:rPr lang="ko-KR" altLang="en-US" dirty="0">
                <a:solidFill>
                  <a:schemeClr val="tx1"/>
                </a:solidFill>
              </a:rPr>
              <a:t>일</a:t>
            </a:r>
          </a:p>
        </p:txBody>
      </p:sp>
      <p:sp>
        <p:nvSpPr>
          <p:cNvPr id="42" name="모서리가 둥근 직사각형 41"/>
          <p:cNvSpPr/>
          <p:nvPr/>
        </p:nvSpPr>
        <p:spPr>
          <a:xfrm>
            <a:off x="683568" y="5157192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せんしゅう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지난주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3" name="모서리가 둥근 직사각형 42"/>
          <p:cNvSpPr/>
          <p:nvPr/>
        </p:nvSpPr>
        <p:spPr>
          <a:xfrm>
            <a:off x="3491940" y="5157192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こんしゅう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이번 주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4" name="모서리가 둥근 직사각형 43"/>
          <p:cNvSpPr/>
          <p:nvPr/>
        </p:nvSpPr>
        <p:spPr>
          <a:xfrm>
            <a:off x="6300312" y="5157192"/>
            <a:ext cx="2160000" cy="720080"/>
          </a:xfrm>
          <a:prstGeom prst="roundRect">
            <a:avLst/>
          </a:prstGeom>
          <a:noFill/>
          <a:ln w="6350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らいしゅう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다음 주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9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⑤ 존재 표현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146271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ja-JP" altLang="en-US" dirty="0"/>
              <a:t>ねこが います。</a:t>
            </a:r>
            <a:r>
              <a:rPr lang="ko-KR" altLang="en-US" dirty="0" smtClean="0"/>
              <a:t> 고양이가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사람이나 동물의 존재를 표현</a:t>
            </a:r>
            <a:r>
              <a:rPr lang="en-US" altLang="ko-KR" dirty="0" smtClean="0"/>
              <a:t>)</a:t>
            </a:r>
            <a:endParaRPr lang="en-US" altLang="ko-KR" dirty="0"/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ja-JP" altLang="en-US" dirty="0"/>
              <a:t>はなが あります。 </a:t>
            </a:r>
            <a:r>
              <a:rPr lang="ko-KR" altLang="en-US" dirty="0" smtClean="0"/>
              <a:t>꽃이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사물이나 식물의 존재를 표현</a:t>
            </a:r>
            <a:r>
              <a:rPr lang="en-US" altLang="ko-KR" dirty="0" smtClean="0"/>
              <a:t>)</a:t>
            </a:r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998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대화를 듣고 두 사람이 처음 간 이곳이 어디인지 고르시오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1462718"/>
            <a:ext cx="7488832" cy="556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r>
              <a:rPr lang="ko-KR" altLang="en-US" dirty="0" smtClean="0"/>
              <a:t> 도</a:t>
            </a:r>
            <a:r>
              <a:rPr lang="ko-KR" altLang="en-US" dirty="0"/>
              <a:t>쿄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r>
              <a:rPr lang="ko-KR" altLang="en-US" dirty="0" smtClean="0"/>
              <a:t> 서울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r>
              <a:rPr lang="ko-KR" altLang="en-US" dirty="0" smtClean="0"/>
              <a:t> 오사카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  <a:latin typeface="MS UI Gothic"/>
              </a:rPr>
              <a:t>➍</a:t>
            </a:r>
            <a:r>
              <a:rPr lang="ko-KR" altLang="en-US" dirty="0" smtClean="0"/>
              <a:t> 부산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2348880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ko-KR" altLang="en-US" dirty="0" smtClean="0"/>
              <a:t>대화문을 읽고 질문에 답하시오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9" name="모서리가 둥근 직사각형 8"/>
          <p:cNvSpPr/>
          <p:nvPr/>
        </p:nvSpPr>
        <p:spPr>
          <a:xfrm>
            <a:off x="971600" y="2847307"/>
            <a:ext cx="7272808" cy="1872208"/>
          </a:xfrm>
          <a:prstGeom prst="roundRect">
            <a:avLst/>
          </a:prstGeom>
          <a:noFill/>
          <a:ln w="635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altLang="ko-KR" dirty="0" smtClean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en-US" altLang="ko-KR" dirty="0" smtClean="0">
                <a:solidFill>
                  <a:schemeClr val="tx1"/>
                </a:solidFill>
              </a:rPr>
              <a:t>  </a:t>
            </a:r>
            <a:r>
              <a:rPr lang="ja-JP" altLang="en-US" dirty="0">
                <a:solidFill>
                  <a:schemeClr val="tx1"/>
                </a:solidFill>
              </a:rPr>
              <a:t>おたんじょうび おめでとうございます。</a:t>
            </a:r>
            <a:endParaRPr lang="en-US" altLang="ja-JP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  </a:t>
            </a:r>
            <a:r>
              <a:rPr lang="ja-JP" altLang="en-US" dirty="0">
                <a:solidFill>
                  <a:schemeClr val="tx1"/>
                </a:solidFill>
              </a:rPr>
              <a:t>ありがとうございます。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dirty="0" smtClean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ja-JP" altLang="en-US" dirty="0" smtClean="0">
                <a:solidFill>
                  <a:schemeClr val="tx1"/>
                </a:solidFill>
              </a:rPr>
              <a:t>　</a:t>
            </a:r>
            <a:r>
              <a:rPr lang="ja-JP" altLang="en-US" dirty="0">
                <a:solidFill>
                  <a:schemeClr val="tx1"/>
                </a:solidFill>
              </a:rPr>
              <a:t>たんじょうびの パーティーは にじですね。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  </a:t>
            </a:r>
            <a:r>
              <a:rPr lang="ja-JP" altLang="en-US" dirty="0">
                <a:solidFill>
                  <a:schemeClr val="tx1"/>
                </a:solidFill>
              </a:rPr>
              <a:t>いいえ、よじです。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27584" y="5107303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r>
              <a:rPr lang="ko-KR" altLang="en-US" dirty="0" smtClean="0"/>
              <a:t> 생일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r>
              <a:rPr lang="ko-KR" altLang="en-US" dirty="0" smtClean="0"/>
              <a:t> 졸업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r>
              <a:rPr lang="ko-KR" altLang="en-US" dirty="0" smtClean="0"/>
              <a:t> 이사</a:t>
            </a:r>
            <a:r>
              <a:rPr lang="en-US" altLang="ko-KR" dirty="0" smtClean="0"/>
              <a:t>     </a:t>
            </a:r>
            <a:r>
              <a:rPr lang="ko-KR" altLang="en-US" dirty="0" smtClean="0">
                <a:solidFill>
                  <a:srgbClr val="FFC000"/>
                </a:solidFill>
              </a:rPr>
              <a:t>➍</a:t>
            </a:r>
            <a:r>
              <a:rPr lang="ko-KR" altLang="en-US" dirty="0" smtClean="0"/>
              <a:t> 합격</a:t>
            </a:r>
            <a:endParaRPr lang="ko-KR" altLang="en-US" dirty="0"/>
          </a:p>
        </p:txBody>
      </p:sp>
      <p:sp>
        <p:nvSpPr>
          <p:cNvPr id="11" name="타원 10"/>
          <p:cNvSpPr/>
          <p:nvPr/>
        </p:nvSpPr>
        <p:spPr>
          <a:xfrm>
            <a:off x="808951" y="1628800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타원 11"/>
          <p:cNvSpPr/>
          <p:nvPr/>
        </p:nvSpPr>
        <p:spPr>
          <a:xfrm>
            <a:off x="809954" y="5280477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818769" y="4903479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1) </a:t>
            </a:r>
            <a:r>
              <a:rPr lang="ko-KR" altLang="en-US" dirty="0" smtClean="0"/>
              <a:t>위 내용과 관계 있는 것은 무엇인지 고르시오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18768" y="6115168"/>
            <a:ext cx="8001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r>
              <a:rPr lang="ko-KR" altLang="en-US" dirty="0" smtClean="0"/>
              <a:t> </a:t>
            </a:r>
            <a:r>
              <a:rPr lang="en-US" altLang="ko-KR" dirty="0" smtClean="0"/>
              <a:t>1</a:t>
            </a:r>
            <a:r>
              <a:rPr lang="ko-KR" altLang="en-US" dirty="0" smtClean="0"/>
              <a:t>시</a:t>
            </a:r>
            <a:r>
              <a:rPr lang="en-US" altLang="ko-KR" dirty="0" smtClean="0"/>
              <a:t>      </a:t>
            </a:r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r>
              <a:rPr lang="ko-KR" altLang="en-US" dirty="0" smtClean="0"/>
              <a:t> </a:t>
            </a:r>
            <a:r>
              <a:rPr lang="en-US" altLang="ko-KR" dirty="0" smtClean="0"/>
              <a:t>2</a:t>
            </a:r>
            <a:r>
              <a:rPr lang="ko-KR" altLang="en-US" dirty="0" smtClean="0"/>
              <a:t>시</a:t>
            </a:r>
            <a:r>
              <a:rPr lang="en-US" altLang="ko-KR" dirty="0" smtClean="0"/>
              <a:t>       </a:t>
            </a:r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r>
              <a:rPr lang="ko-KR" altLang="en-US" dirty="0" smtClean="0"/>
              <a:t> </a:t>
            </a:r>
            <a:r>
              <a:rPr lang="en-US" altLang="ko-KR" dirty="0" smtClean="0"/>
              <a:t>3</a:t>
            </a:r>
            <a:r>
              <a:rPr lang="ko-KR" altLang="en-US" dirty="0" smtClean="0"/>
              <a:t>시</a:t>
            </a:r>
            <a:r>
              <a:rPr lang="en-US" altLang="ko-KR" dirty="0" smtClean="0"/>
              <a:t>      </a:t>
            </a:r>
            <a:r>
              <a:rPr lang="ko-KR" altLang="en-US" dirty="0" smtClean="0">
                <a:solidFill>
                  <a:srgbClr val="FFC000"/>
                </a:solidFill>
              </a:rPr>
              <a:t>➍</a:t>
            </a:r>
            <a:r>
              <a:rPr lang="ko-KR" altLang="en-US" dirty="0" smtClean="0"/>
              <a:t> </a:t>
            </a:r>
            <a:r>
              <a:rPr lang="en-US" altLang="ko-KR" dirty="0" smtClean="0"/>
              <a:t>4</a:t>
            </a:r>
            <a:r>
              <a:rPr lang="ko-KR" altLang="en-US" dirty="0" smtClean="0"/>
              <a:t>시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809954" y="591134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2) </a:t>
            </a:r>
            <a:r>
              <a:rPr lang="ko-KR" altLang="en-US" dirty="0" smtClean="0"/>
              <a:t>파티 시간은 몇 시인지 고르시오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6" name="타원 15"/>
          <p:cNvSpPr/>
          <p:nvPr/>
        </p:nvSpPr>
        <p:spPr>
          <a:xfrm>
            <a:off x="4330098" y="628930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6256" y="111162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29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9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 animBg="1"/>
      <p:bldP spid="12" grpId="0" animBg="1"/>
      <p:bldP spid="1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093386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3</a:t>
            </a:r>
            <a:r>
              <a:rPr lang="en-US" altLang="ko-KR" dirty="0" smtClean="0"/>
              <a:t>. </a:t>
            </a:r>
            <a:r>
              <a:rPr lang="ko-KR" altLang="en-US" dirty="0"/>
              <a:t>그림을 보고 「あります」와 「います」 중 어느 것을 사용해야 하는지 분류하여 쓰시오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6" y="1844824"/>
            <a:ext cx="1800000" cy="180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6256" y="1844824"/>
            <a:ext cx="1800000" cy="180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5776" y="1844824"/>
            <a:ext cx="1800000" cy="180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1844824"/>
            <a:ext cx="1800000" cy="1800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95536" y="364482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いぬ</a:t>
            </a:r>
            <a:endParaRPr lang="ko-KR" alt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2555776" y="364482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はなや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4716016" y="364482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コンビニ</a:t>
            </a:r>
            <a:endParaRPr lang="ko-KR" alt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6876256" y="364482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ねこ</a:t>
            </a:r>
            <a:endParaRPr lang="ko-KR" altLang="en-US" dirty="0"/>
          </a:p>
        </p:txBody>
      </p:sp>
      <p:sp>
        <p:nvSpPr>
          <p:cNvPr id="10" name="모서리가 둥근 직사각형 9"/>
          <p:cNvSpPr/>
          <p:nvPr/>
        </p:nvSpPr>
        <p:spPr>
          <a:xfrm>
            <a:off x="395536" y="4437112"/>
            <a:ext cx="3960240" cy="2160240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5" name="모서리가 둥근 직사각형 24"/>
          <p:cNvSpPr/>
          <p:nvPr/>
        </p:nvSpPr>
        <p:spPr>
          <a:xfrm>
            <a:off x="4837989" y="4437112"/>
            <a:ext cx="3960240" cy="2160240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직사각형 10"/>
          <p:cNvSpPr/>
          <p:nvPr/>
        </p:nvSpPr>
        <p:spPr>
          <a:xfrm>
            <a:off x="1619572" y="4221088"/>
            <a:ext cx="151216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あります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6" name="직사각형 25"/>
          <p:cNvSpPr/>
          <p:nvPr/>
        </p:nvSpPr>
        <p:spPr>
          <a:xfrm>
            <a:off x="6062025" y="4247590"/>
            <a:ext cx="151216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います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976256" y="5154609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いぬ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976256" y="580526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ねこ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475656" y="5154609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はなや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475656" y="5805264"/>
            <a:ext cx="180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コンビニ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301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위치 표현에 대해 더 알아봅시다</a:t>
            </a:r>
            <a:r>
              <a:rPr lang="en-US" altLang="ko-KR" dirty="0" smtClean="0"/>
              <a:t>.</a:t>
            </a: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2327" y="4628126"/>
            <a:ext cx="1476895" cy="1331695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4221" y="2102335"/>
            <a:ext cx="1344140" cy="1617946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8224" y="4472397"/>
            <a:ext cx="1819656" cy="1487424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2373" y="4316982"/>
            <a:ext cx="1310952" cy="1642839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2060848"/>
            <a:ext cx="1427112" cy="1659433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2110631"/>
            <a:ext cx="1456152" cy="160965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0064" y="2102335"/>
            <a:ext cx="1244574" cy="161794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0064" y="3720281"/>
            <a:ext cx="1244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う</a:t>
            </a:r>
            <a:r>
              <a:rPr lang="ja-JP" altLang="en-US" dirty="0" smtClean="0"/>
              <a:t>え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 smtClean="0"/>
              <a:t>위</a:t>
            </a:r>
            <a:r>
              <a:rPr lang="en-US" altLang="ko-KR" dirty="0" smtClean="0"/>
              <a:t>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334221" y="3720281"/>
            <a:ext cx="1244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した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 smtClean="0"/>
              <a:t>아래</a:t>
            </a:r>
            <a:r>
              <a:rPr lang="en-US" altLang="ko-KR" dirty="0" smtClean="0"/>
              <a:t>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989412" y="372028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みぎ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 smtClean="0"/>
              <a:t>오른</a:t>
            </a:r>
            <a:r>
              <a:rPr lang="ko-KR" altLang="en-US" dirty="0"/>
              <a:t>쪽</a:t>
            </a:r>
            <a:r>
              <a:rPr lang="en-US" altLang="ko-KR" dirty="0" smtClean="0"/>
              <a:t>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24128" y="3720281"/>
            <a:ext cx="1456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ひだり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 smtClean="0"/>
              <a:t>왼</a:t>
            </a:r>
            <a:r>
              <a:rPr lang="ko-KR" altLang="en-US" dirty="0"/>
              <a:t>쪽</a:t>
            </a:r>
            <a:r>
              <a:rPr lang="en-US" altLang="ko-KR" dirty="0" smtClean="0"/>
              <a:t>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862373" y="5959821"/>
            <a:ext cx="131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まえ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/>
              <a:t>앞</a:t>
            </a:r>
            <a:r>
              <a:rPr lang="en-US" altLang="ko-KR" dirty="0" smtClean="0"/>
              <a:t>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16016" y="5959821"/>
            <a:ext cx="140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う</a:t>
            </a:r>
            <a:r>
              <a:rPr lang="ja-JP" altLang="en-US" dirty="0"/>
              <a:t>しろ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/>
              <a:t>뒤</a:t>
            </a:r>
            <a:r>
              <a:rPr lang="en-US" altLang="ko-KR" dirty="0" smtClean="0"/>
              <a:t>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88224" y="5959821"/>
            <a:ext cx="1819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なか</a:t>
            </a:r>
            <a:r>
              <a:rPr lang="ko-KR" altLang="en-US" dirty="0" smtClean="0"/>
              <a:t> </a:t>
            </a:r>
            <a:r>
              <a:rPr lang="en-US" altLang="ko-KR" dirty="0" smtClean="0"/>
              <a:t>(</a:t>
            </a:r>
            <a:r>
              <a:rPr lang="ko-KR" altLang="en-US" dirty="0"/>
              <a:t>안</a:t>
            </a:r>
            <a:r>
              <a:rPr lang="en-US" altLang="ko-KR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4046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62718"/>
            <a:ext cx="62646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➊</a:t>
            </a:r>
            <a:r>
              <a:rPr lang="ko-KR" altLang="en-US" dirty="0" smtClean="0"/>
              <a:t> </a:t>
            </a:r>
            <a:r>
              <a:rPr lang="ja-JP" altLang="en-US" dirty="0" smtClean="0"/>
              <a:t>まっすぐ　いきます。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　　</a:t>
            </a:r>
            <a:r>
              <a:rPr lang="ko-KR" altLang="en-US" dirty="0" smtClean="0"/>
              <a:t>곧장 갑니다</a:t>
            </a:r>
            <a:r>
              <a:rPr lang="en-US" altLang="ko-KR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➋</a:t>
            </a:r>
            <a:r>
              <a:rPr lang="ko-KR" altLang="en-US" dirty="0" smtClean="0"/>
              <a:t> </a:t>
            </a:r>
            <a:r>
              <a:rPr lang="ja-JP" altLang="en-US" dirty="0"/>
              <a:t>おうだんほどうを わたります。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　　</a:t>
            </a:r>
            <a:r>
              <a:rPr lang="ko-KR" altLang="en-US" dirty="0" smtClean="0"/>
              <a:t>횡단보도를 건넙니다</a:t>
            </a:r>
            <a:r>
              <a:rPr lang="en-US" altLang="ko-KR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➌</a:t>
            </a:r>
            <a:r>
              <a:rPr lang="ko-KR" altLang="en-US" dirty="0" smtClean="0"/>
              <a:t> </a:t>
            </a:r>
            <a:r>
              <a:rPr lang="ja-JP" altLang="en-US" dirty="0"/>
              <a:t>ひとつめの かどを ひだりに まがります。 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　　</a:t>
            </a:r>
            <a:r>
              <a:rPr lang="ko-KR" altLang="en-US" dirty="0" smtClean="0"/>
              <a:t>첫 번째 모퉁이를 왼쪽으로 돕니다</a:t>
            </a:r>
            <a:r>
              <a:rPr lang="en-US" altLang="ko-KR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➍</a:t>
            </a:r>
            <a:r>
              <a:rPr lang="ko-KR" altLang="en-US" dirty="0" smtClean="0"/>
              <a:t> </a:t>
            </a:r>
            <a:r>
              <a:rPr lang="ja-JP" altLang="en-US" dirty="0"/>
              <a:t>みっつめの かどを みぎに まがって ください。 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　　</a:t>
            </a:r>
            <a:r>
              <a:rPr lang="ko-KR" altLang="en-US" dirty="0" smtClean="0"/>
              <a:t>세 번째 모퉁이를 오른쪽으로 돌아 주십시오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길 안내 표현에 대해 더 알아봅시다</a:t>
            </a:r>
            <a:r>
              <a:rPr lang="en-US" altLang="ko-KR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403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3, 6, 9 </a:t>
            </a:r>
            <a:r>
              <a:rPr lang="ko-KR" altLang="en-US" dirty="0" smtClean="0"/>
              <a:t>게임을 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462718"/>
            <a:ext cx="58326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ko-KR" dirty="0"/>
              <a:t>1. </a:t>
            </a:r>
            <a:r>
              <a:rPr lang="ko-KR" altLang="en-US" dirty="0" err="1"/>
              <a:t>모둠별로</a:t>
            </a:r>
            <a:r>
              <a:rPr lang="ko-KR" altLang="en-US" dirty="0"/>
              <a:t> 한 팀을 구성합니다</a:t>
            </a:r>
            <a:r>
              <a:rPr lang="en-US" altLang="ko-KR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ko-KR" dirty="0"/>
              <a:t>2. </a:t>
            </a:r>
            <a:r>
              <a:rPr lang="ko-KR" altLang="en-US" dirty="0"/>
              <a:t>처음에 시작할 </a:t>
            </a:r>
            <a:r>
              <a:rPr lang="ko-KR" altLang="en-US" dirty="0" err="1"/>
              <a:t>모둠을</a:t>
            </a:r>
            <a:r>
              <a:rPr lang="ko-KR" altLang="en-US" dirty="0"/>
              <a:t> 정합니다</a:t>
            </a:r>
            <a:r>
              <a:rPr lang="en-US" altLang="ko-KR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ko-KR" dirty="0"/>
              <a:t>3. “</a:t>
            </a:r>
            <a:r>
              <a:rPr lang="ko-KR" altLang="en-US" dirty="0"/>
              <a:t>いち” → “に” → 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(</a:t>
            </a:r>
            <a:r>
              <a:rPr lang="ko-KR" altLang="en-US" dirty="0"/>
              <a:t>さん이 한 번 들어가므로 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 </a:t>
            </a:r>
            <a:r>
              <a:rPr lang="ko-KR" altLang="en-US" dirty="0" smtClean="0"/>
              <a:t>박수 </a:t>
            </a:r>
            <a:r>
              <a:rPr lang="ko-KR" altLang="en-US" dirty="0"/>
              <a:t>한 번 ‘짝’</a:t>
            </a:r>
            <a:r>
              <a:rPr lang="en-US" altLang="ko-KR" dirty="0"/>
              <a:t>) → “</a:t>
            </a:r>
            <a:r>
              <a:rPr lang="ko-KR" altLang="en-US" dirty="0"/>
              <a:t>し” → 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</a:t>
            </a:r>
            <a:r>
              <a:rPr lang="ko-KR" altLang="en-US" dirty="0" smtClean="0"/>
              <a:t>“</a:t>
            </a:r>
            <a:r>
              <a:rPr lang="ko-KR" altLang="en-US" dirty="0"/>
              <a:t>ご” </a:t>
            </a:r>
            <a:r>
              <a:rPr lang="ko-KR" altLang="en-US" dirty="0" smtClean="0"/>
              <a:t>→ </a:t>
            </a:r>
            <a:r>
              <a:rPr lang="en-US" altLang="ko-KR" dirty="0" smtClean="0"/>
              <a:t>(</a:t>
            </a:r>
            <a:r>
              <a:rPr lang="ko-KR" altLang="en-US" dirty="0"/>
              <a:t>ろく가 한 번 </a:t>
            </a:r>
            <a:r>
              <a:rPr lang="ko-KR" altLang="en-US" dirty="0" smtClean="0"/>
              <a:t>들어가므로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</a:t>
            </a:r>
            <a:r>
              <a:rPr lang="ko-KR" altLang="en-US" dirty="0" smtClean="0"/>
              <a:t> </a:t>
            </a:r>
            <a:r>
              <a:rPr lang="ko-KR" altLang="en-US" dirty="0"/>
              <a:t>박수 한 번 ‘짝</a:t>
            </a:r>
            <a:r>
              <a:rPr lang="ko-KR" altLang="en-US" dirty="0" smtClean="0"/>
              <a:t>’）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4. </a:t>
            </a:r>
            <a:r>
              <a:rPr lang="ko-KR" altLang="en-US" dirty="0"/>
              <a:t>틀린 </a:t>
            </a:r>
            <a:r>
              <a:rPr lang="ko-KR" altLang="en-US" dirty="0" err="1"/>
              <a:t>모둠의</a:t>
            </a:r>
            <a:r>
              <a:rPr lang="ko-KR" altLang="en-US" dirty="0"/>
              <a:t> </a:t>
            </a:r>
            <a:r>
              <a:rPr lang="ko-KR" altLang="en-US" dirty="0" err="1"/>
              <a:t>모둠원들은</a:t>
            </a:r>
            <a:r>
              <a:rPr lang="ko-KR" altLang="en-US" dirty="0"/>
              <a:t> 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</a:t>
            </a:r>
            <a:r>
              <a:rPr lang="ko-KR" altLang="en-US" dirty="0" smtClean="0"/>
              <a:t>모두 </a:t>
            </a:r>
            <a:r>
              <a:rPr lang="ko-KR" altLang="en-US" dirty="0"/>
              <a:t>벌칙을 받습니다</a:t>
            </a:r>
            <a:r>
              <a:rPr lang="en-US" altLang="ko-KR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ko-KR" dirty="0"/>
              <a:t>5. </a:t>
            </a:r>
            <a:r>
              <a:rPr lang="ko-KR" altLang="en-US" dirty="0"/>
              <a:t>틀린 </a:t>
            </a:r>
            <a:r>
              <a:rPr lang="ko-KR" altLang="en-US" dirty="0" err="1"/>
              <a:t>모둠부터</a:t>
            </a:r>
            <a:r>
              <a:rPr lang="ko-KR" altLang="en-US" dirty="0"/>
              <a:t> 다시 시작합니다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3811" y="684070"/>
            <a:ext cx="4940189" cy="617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76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주거 문화와 방문 예절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71800" y="692696"/>
            <a:ext cx="61206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smtClean="0"/>
              <a:t>주</a:t>
            </a:r>
            <a:r>
              <a:rPr lang="ko-KR" altLang="en-US" dirty="0"/>
              <a:t>거</a:t>
            </a:r>
            <a:r>
              <a:rPr lang="ko-KR" altLang="en-US" dirty="0" smtClean="0"/>
              <a:t> 문화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/>
              <a:t>일본인은 전통적으로 목조 주택을 선호한다</a:t>
            </a:r>
            <a:r>
              <a:rPr lang="en-US" altLang="ko-KR" dirty="0"/>
              <a:t>. </a:t>
            </a:r>
            <a:r>
              <a:rPr lang="ko-KR" altLang="en-US" dirty="0"/>
              <a:t>목조 주택은 </a:t>
            </a:r>
            <a:r>
              <a:rPr lang="ko-KR" altLang="en-US" dirty="0" smtClean="0"/>
              <a:t>바람이 </a:t>
            </a:r>
            <a:r>
              <a:rPr lang="ko-KR" altLang="en-US" dirty="0"/>
              <a:t>잘 통하여 고온 다습한 일본의 기후에 적합하기 때문이다</a:t>
            </a:r>
            <a:r>
              <a:rPr lang="en-US" altLang="ko-KR" dirty="0"/>
              <a:t>. </a:t>
            </a:r>
            <a:r>
              <a:rPr lang="ko-KR" altLang="en-US" dirty="0" smtClean="0"/>
              <a:t>바닥에 </a:t>
            </a:r>
            <a:r>
              <a:rPr lang="ko-KR" altLang="en-US" dirty="0"/>
              <a:t>다다미를 깔아놓은 방을 </a:t>
            </a:r>
            <a:r>
              <a:rPr lang="ko-KR" altLang="en-US" dirty="0" err="1"/>
              <a:t>와시쓰</a:t>
            </a:r>
            <a:r>
              <a:rPr lang="en-US" altLang="ko-KR" dirty="0"/>
              <a:t>(</a:t>
            </a:r>
            <a:r>
              <a:rPr lang="ko-KR" altLang="en-US" dirty="0"/>
              <a:t>わしつ</a:t>
            </a:r>
            <a:r>
              <a:rPr lang="en-US" altLang="ko-KR" dirty="0"/>
              <a:t>)</a:t>
            </a:r>
            <a:r>
              <a:rPr lang="ko-KR" altLang="en-US" dirty="0"/>
              <a:t>라고 하는데</a:t>
            </a:r>
            <a:r>
              <a:rPr lang="en-US" altLang="ko-KR" dirty="0"/>
              <a:t>, </a:t>
            </a:r>
            <a:r>
              <a:rPr lang="ko-KR" altLang="en-US" dirty="0" err="1" smtClean="0"/>
              <a:t>와시쓰의</a:t>
            </a:r>
            <a:r>
              <a:rPr lang="ko-KR" altLang="en-US" dirty="0" smtClean="0"/>
              <a:t> </a:t>
            </a:r>
            <a:r>
              <a:rPr lang="ko-KR" altLang="en-US" dirty="0"/>
              <a:t>한 쪽에 바닥을 조금 높게 만들어 도자기나 꽃병으로 </a:t>
            </a:r>
            <a:r>
              <a:rPr lang="ko-KR" altLang="en-US" dirty="0" smtClean="0"/>
              <a:t>장식하고 </a:t>
            </a:r>
            <a:r>
              <a:rPr lang="ko-KR" altLang="en-US" dirty="0"/>
              <a:t>벽에 족자를 걸어 두는 곳을 </a:t>
            </a:r>
            <a:r>
              <a:rPr lang="ko-KR" altLang="en-US" dirty="0" err="1"/>
              <a:t>도코노마</a:t>
            </a:r>
            <a:r>
              <a:rPr lang="en-US" altLang="ko-KR" dirty="0"/>
              <a:t>(</a:t>
            </a:r>
            <a:r>
              <a:rPr lang="ko-KR" altLang="en-US" dirty="0"/>
              <a:t>とこのま</a:t>
            </a:r>
            <a:r>
              <a:rPr lang="en-US" altLang="ko-KR" dirty="0"/>
              <a:t>)</a:t>
            </a:r>
            <a:r>
              <a:rPr lang="ko-KR" altLang="en-US" dirty="0"/>
              <a:t>라고 </a:t>
            </a:r>
            <a:r>
              <a:rPr lang="ko-KR" altLang="en-US" dirty="0" smtClean="0"/>
              <a:t>한다</a:t>
            </a:r>
            <a:r>
              <a:rPr lang="en-US" altLang="ko-KR" dirty="0"/>
              <a:t>. </a:t>
            </a:r>
            <a:r>
              <a:rPr lang="ko-KR" altLang="en-US" dirty="0"/>
              <a:t>또한 화장실과 욕실이 따로 분리되어 있는 </a:t>
            </a:r>
            <a:r>
              <a:rPr lang="ko-KR" altLang="en-US" dirty="0" smtClean="0"/>
              <a:t>경우가 많다</a:t>
            </a:r>
            <a:r>
              <a:rPr lang="en-US" altLang="ko-KR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ko-KR" altLang="en-US" dirty="0"/>
              <a:t>일본에서는 우리나라와는 달리 저층의 다세대 </a:t>
            </a:r>
            <a:r>
              <a:rPr lang="ko-KR" altLang="en-US" dirty="0" smtClean="0"/>
              <a:t>주택을 아파트</a:t>
            </a:r>
            <a:r>
              <a:rPr lang="en-US" altLang="ko-KR" dirty="0"/>
              <a:t>, </a:t>
            </a:r>
            <a:r>
              <a:rPr lang="ko-KR" altLang="en-US" dirty="0"/>
              <a:t>우리나라의 고층 아파트에 해당되는 것을 </a:t>
            </a:r>
            <a:r>
              <a:rPr lang="ko-KR" altLang="en-US" dirty="0" smtClean="0"/>
              <a:t>맨션이라 </a:t>
            </a:r>
            <a:r>
              <a:rPr lang="ko-KR" altLang="en-US" dirty="0"/>
              <a:t>한다</a:t>
            </a:r>
            <a:r>
              <a:rPr lang="en-US" altLang="ko-KR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ko-KR" altLang="en-US" dirty="0"/>
              <a:t>일본에서는 집의 구조를 </a:t>
            </a:r>
            <a:r>
              <a:rPr lang="en-US" altLang="ko-KR" dirty="0"/>
              <a:t>LDK</a:t>
            </a:r>
            <a:r>
              <a:rPr lang="ko-KR" altLang="en-US" dirty="0"/>
              <a:t>로 나타내는데</a:t>
            </a:r>
            <a:r>
              <a:rPr lang="en-US" altLang="ko-KR" dirty="0"/>
              <a:t>, L</a:t>
            </a:r>
            <a:r>
              <a:rPr lang="ko-KR" altLang="en-US" dirty="0"/>
              <a:t>은 </a:t>
            </a:r>
            <a:r>
              <a:rPr lang="ko-KR" altLang="en-US" dirty="0" err="1" smtClean="0"/>
              <a:t>리빙</a:t>
            </a:r>
            <a:r>
              <a:rPr lang="en-US" altLang="ko-KR" dirty="0" smtClean="0"/>
              <a:t>(</a:t>
            </a:r>
            <a:r>
              <a:rPr lang="ko-KR" altLang="en-US" dirty="0"/>
              <a:t>リビング</a:t>
            </a:r>
            <a:r>
              <a:rPr lang="en-US" altLang="ko-KR" dirty="0"/>
              <a:t>), D</a:t>
            </a:r>
            <a:r>
              <a:rPr lang="ko-KR" altLang="en-US" dirty="0"/>
              <a:t>는 </a:t>
            </a:r>
            <a:r>
              <a:rPr lang="ko-KR" altLang="en-US" dirty="0" err="1"/>
              <a:t>다이닝</a:t>
            </a:r>
            <a:r>
              <a:rPr lang="en-US" altLang="ko-KR" dirty="0"/>
              <a:t>(</a:t>
            </a:r>
            <a:r>
              <a:rPr lang="ko-KR" altLang="en-US" dirty="0"/>
              <a:t>ダイニング</a:t>
            </a:r>
            <a:r>
              <a:rPr lang="en-US" altLang="ko-KR" dirty="0"/>
              <a:t>), K</a:t>
            </a:r>
            <a:r>
              <a:rPr lang="ko-KR" altLang="en-US" dirty="0"/>
              <a:t>는 키친</a:t>
            </a:r>
            <a:r>
              <a:rPr lang="en-US" altLang="ko-KR" dirty="0"/>
              <a:t>(</a:t>
            </a:r>
            <a:r>
              <a:rPr lang="ko-KR" altLang="en-US" dirty="0" smtClean="0"/>
              <a:t>キッチン</a:t>
            </a:r>
            <a:r>
              <a:rPr lang="en-US" altLang="ko-KR" dirty="0"/>
              <a:t>)</a:t>
            </a:r>
            <a:r>
              <a:rPr lang="ko-KR" altLang="en-US" dirty="0"/>
              <a:t>의 첫 글자이다</a:t>
            </a:r>
            <a:r>
              <a:rPr lang="en-US" altLang="ko-KR" dirty="0"/>
              <a:t>. </a:t>
            </a:r>
            <a:r>
              <a:rPr lang="ko-KR" altLang="en-US" dirty="0"/>
              <a:t>이러한 구조에 방이 </a:t>
            </a:r>
            <a:r>
              <a:rPr lang="en-US" altLang="ko-KR" dirty="0"/>
              <a:t>3</a:t>
            </a:r>
            <a:r>
              <a:rPr lang="ko-KR" altLang="en-US" dirty="0"/>
              <a:t>개 </a:t>
            </a:r>
            <a:r>
              <a:rPr lang="ko-KR" altLang="en-US" dirty="0" smtClean="0"/>
              <a:t>있으면</a:t>
            </a:r>
            <a:r>
              <a:rPr lang="en-US" altLang="ko-KR" dirty="0" smtClean="0"/>
              <a:t>3LDK</a:t>
            </a:r>
            <a:r>
              <a:rPr lang="ko-KR" altLang="en-US" dirty="0"/>
              <a:t>라고 한다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556" r="5556"/>
          <a:stretch/>
        </p:blipFill>
        <p:spPr>
          <a:xfrm>
            <a:off x="755576" y="2636912"/>
            <a:ext cx="1440000" cy="108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507" r="5507"/>
          <a:stretch/>
        </p:blipFill>
        <p:spPr>
          <a:xfrm>
            <a:off x="755576" y="4005064"/>
            <a:ext cx="1440000" cy="108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844" r="5844"/>
          <a:stretch/>
        </p:blipFill>
        <p:spPr>
          <a:xfrm>
            <a:off x="755576" y="5373216"/>
            <a:ext cx="1440000" cy="108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5576" y="1268760"/>
            <a:ext cx="144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3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5576" y="1196752"/>
            <a:ext cx="3600000" cy="540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1196752"/>
            <a:ext cx="405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29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514" y="1268760"/>
            <a:ext cx="7680971" cy="545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7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선물 문화와 인사 예절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536" y="1093386"/>
            <a:ext cx="8424936" cy="1700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smtClean="0"/>
              <a:t>방문 예절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/>
              <a:t>일본에서는 다른 사람의 집을 방문할 때 아무리 친한 사이라도 미리 </a:t>
            </a:r>
            <a:r>
              <a:rPr lang="ko-KR" altLang="en-US" dirty="0" smtClean="0"/>
              <a:t>약속을 하고 </a:t>
            </a:r>
            <a:r>
              <a:rPr lang="ko-KR" altLang="en-US" dirty="0"/>
              <a:t>방문한다</a:t>
            </a:r>
            <a:r>
              <a:rPr lang="en-US" altLang="ko-KR" dirty="0"/>
              <a:t>. </a:t>
            </a:r>
            <a:r>
              <a:rPr lang="ko-KR" altLang="en-US" dirty="0"/>
              <a:t>방문할 때는 과자나 과일 같은 간단한 선물을 가지고 </a:t>
            </a:r>
            <a:r>
              <a:rPr lang="ko-KR" altLang="en-US" dirty="0" smtClean="0"/>
              <a:t>가는데 이런 </a:t>
            </a:r>
            <a:r>
              <a:rPr lang="ko-KR" altLang="en-US" dirty="0"/>
              <a:t>선물을 </a:t>
            </a:r>
            <a:r>
              <a:rPr lang="ko-KR" altLang="en-US" dirty="0" err="1"/>
              <a:t>데미야게</a:t>
            </a:r>
            <a:r>
              <a:rPr lang="en-US" altLang="ko-KR" dirty="0"/>
              <a:t>(</a:t>
            </a:r>
            <a:r>
              <a:rPr lang="ko-KR" altLang="en-US" dirty="0"/>
              <a:t>てみやげ</a:t>
            </a:r>
            <a:r>
              <a:rPr lang="en-US" altLang="ko-KR" dirty="0"/>
              <a:t>)</a:t>
            </a:r>
            <a:r>
              <a:rPr lang="ko-KR" altLang="en-US" dirty="0"/>
              <a:t>라고 한다</a:t>
            </a:r>
            <a:r>
              <a:rPr lang="en-US" altLang="ko-KR" dirty="0"/>
              <a:t>.</a:t>
            </a:r>
            <a:endParaRPr lang="en-US" altLang="ko-KR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395536" y="328498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방문할 때의 예절</a:t>
            </a:r>
            <a:endParaRPr lang="en-US" altLang="ko-KR" dirty="0" smtClean="0"/>
          </a:p>
        </p:txBody>
      </p:sp>
      <p:sp>
        <p:nvSpPr>
          <p:cNvPr id="12" name="모서리가 둥근 직사각형 11"/>
          <p:cNvSpPr/>
          <p:nvPr/>
        </p:nvSpPr>
        <p:spPr>
          <a:xfrm>
            <a:off x="683568" y="4630443"/>
            <a:ext cx="7560840" cy="5400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ko-KR" altLang="en-US" dirty="0" smtClean="0">
                <a:solidFill>
                  <a:schemeClr val="tx1"/>
                </a:solidFill>
              </a:rPr>
              <a:t>집안으로 들어갈 때는 </a:t>
            </a:r>
            <a:r>
              <a:rPr lang="ja-JP" altLang="en-US" dirty="0" smtClean="0">
                <a:solidFill>
                  <a:schemeClr val="tx1"/>
                </a:solidFill>
              </a:rPr>
              <a:t>「おじゃまします」</a:t>
            </a:r>
            <a:r>
              <a:rPr lang="ko-KR" altLang="en-US" dirty="0" smtClean="0">
                <a:solidFill>
                  <a:schemeClr val="tx1"/>
                </a:solidFill>
              </a:rPr>
              <a:t>또는 </a:t>
            </a:r>
            <a:r>
              <a:rPr lang="ja-JP" altLang="en-US" dirty="0" smtClean="0">
                <a:solidFill>
                  <a:schemeClr val="tx1"/>
                </a:solidFill>
              </a:rPr>
              <a:t>「</a:t>
            </a:r>
            <a:r>
              <a:rPr lang="ja-JP" altLang="en-US" dirty="0">
                <a:solidFill>
                  <a:schemeClr val="tx1"/>
                </a:solidFill>
              </a:rPr>
              <a:t>しつれいします</a:t>
            </a:r>
            <a:r>
              <a:rPr lang="ja-JP" altLang="en-US" dirty="0" smtClean="0">
                <a:solidFill>
                  <a:schemeClr val="tx1"/>
                </a:solidFill>
              </a:rPr>
              <a:t>」</a:t>
            </a:r>
            <a:r>
              <a:rPr lang="ko-KR" altLang="en-US" dirty="0" smtClean="0">
                <a:solidFill>
                  <a:schemeClr val="tx1"/>
                </a:solidFill>
              </a:rPr>
              <a:t>라고</a:t>
            </a:r>
            <a:r>
              <a:rPr lang="en-US" altLang="ko-KR" dirty="0">
                <a:solidFill>
                  <a:schemeClr val="tx1"/>
                </a:solidFill>
              </a:rPr>
              <a:t> </a:t>
            </a:r>
            <a:r>
              <a:rPr lang="ko-KR" altLang="en-US" dirty="0" smtClean="0">
                <a:solidFill>
                  <a:schemeClr val="tx1"/>
                </a:solidFill>
              </a:rPr>
              <a:t>인사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683568" y="3861048"/>
            <a:ext cx="7560840" cy="540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ko-KR" altLang="en-US" dirty="0" smtClean="0">
                <a:solidFill>
                  <a:schemeClr val="tx1"/>
                </a:solidFill>
              </a:rPr>
              <a:t>신발은 벗어서 가지런히 정돈해 신발 앞쪽이 현관을 향하도록 둔다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683568" y="5373216"/>
            <a:ext cx="7560840" cy="5400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ko-KR" altLang="en-US" dirty="0" smtClean="0">
                <a:solidFill>
                  <a:schemeClr val="tx1"/>
                </a:solidFill>
              </a:rPr>
              <a:t>일본인들은 보통 무릎을 꿇고 앉으므로 책상다리를 하고 앉지 않도록</a:t>
            </a:r>
            <a:r>
              <a:rPr lang="en-US" altLang="ko-KR" dirty="0" smtClean="0">
                <a:solidFill>
                  <a:schemeClr val="tx1"/>
                </a:solidFill>
              </a:rPr>
              <a:t>.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3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한국과 일본의 인사 표현을 조사해 보자</a:t>
            </a:r>
            <a:r>
              <a:rPr lang="en-US" altLang="ko-KR" dirty="0" smtClean="0">
                <a:solidFill>
                  <a:schemeClr val="accent2"/>
                </a:solidFill>
              </a:rPr>
              <a:t>.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2048" y="1412776"/>
            <a:ext cx="9237672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2132855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방이 세 개이고 식사 공간과 주방이 일체형으로 된 방의 구조를 </a:t>
            </a:r>
            <a:r>
              <a:rPr lang="en-US" altLang="ko-KR" dirty="0" smtClean="0"/>
              <a:t>3LDK</a:t>
            </a:r>
            <a:r>
              <a:rPr lang="ko-KR" altLang="en-US" dirty="0" smtClean="0"/>
              <a:t>라고 한다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smtClean="0"/>
              <a:t>아주 친한 사이라면 약속을 하지 않고 방문해도 된다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453951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와시쓰의</a:t>
            </a:r>
            <a:r>
              <a:rPr lang="ko-KR" altLang="en-US" dirty="0" smtClean="0"/>
              <a:t> 한 쪽에 바닥을 조금 높게 만들어 도자기나 꽃병으로 장식하고</a:t>
            </a:r>
            <a:r>
              <a:rPr lang="en-US" altLang="ko-KR" dirty="0" smtClean="0"/>
              <a:t>, </a:t>
            </a:r>
            <a:r>
              <a:rPr lang="ko-KR" altLang="en-US" dirty="0" smtClean="0"/>
              <a:t>벽에 족자를 걸어 두는 곳을 </a:t>
            </a:r>
            <a:r>
              <a:rPr lang="en-US" altLang="ko-KR" dirty="0" smtClean="0"/>
              <a:t>(     ) </a:t>
            </a:r>
            <a:r>
              <a:rPr lang="ko-KR" altLang="en-US" dirty="0" smtClean="0"/>
              <a:t>라고 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grpSp>
        <p:nvGrpSpPr>
          <p:cNvPr id="4" name="그룹 3"/>
          <p:cNvGrpSpPr/>
          <p:nvPr/>
        </p:nvGrpSpPr>
        <p:grpSpPr>
          <a:xfrm>
            <a:off x="374952" y="1761480"/>
            <a:ext cx="8445520" cy="1835636"/>
            <a:chOff x="374952" y="2025412"/>
            <a:chExt cx="8445520" cy="1835636"/>
          </a:xfrm>
        </p:grpSpPr>
        <p:sp>
          <p:nvSpPr>
            <p:cNvPr id="5" name="모서리가 둥근 직사각형 4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7" name="그룹 6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9" name="그림 8"/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0" name="직사각형 9"/>
          <p:cNvSpPr/>
          <p:nvPr/>
        </p:nvSpPr>
        <p:spPr>
          <a:xfrm>
            <a:off x="2449264" y="2420888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1188168" y="520026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err="1" smtClean="0">
                <a:solidFill>
                  <a:srgbClr val="FF0000"/>
                </a:solidFill>
              </a:rPr>
              <a:t>도코노마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6876256" y="295510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40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1727</Words>
  <Application>Microsoft Office PowerPoint</Application>
  <PresentationFormat>화면 슬라이드 쇼(4:3)</PresentationFormat>
  <Paragraphs>373</Paragraphs>
  <Slides>40</Slides>
  <Notes>0</Notes>
  <HiddenSlides>0</HiddenSlides>
  <MMClips>67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40</vt:i4>
      </vt:variant>
    </vt:vector>
  </HeadingPairs>
  <TitlesOfParts>
    <vt:vector size="41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95</cp:revision>
  <dcterms:created xsi:type="dcterms:W3CDTF">2017-12-15T08:28:39Z</dcterms:created>
  <dcterms:modified xsi:type="dcterms:W3CDTF">2018-02-07T07:40:19Z</dcterms:modified>
</cp:coreProperties>
</file>