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5" r:id="rId6"/>
    <p:sldId id="260" r:id="rId7"/>
    <p:sldId id="261" r:id="rId8"/>
    <p:sldId id="263" r:id="rId9"/>
    <p:sldId id="296" r:id="rId10"/>
    <p:sldId id="264" r:id="rId11"/>
    <p:sldId id="265" r:id="rId12"/>
    <p:sldId id="266" r:id="rId13"/>
    <p:sldId id="267" r:id="rId14"/>
    <p:sldId id="268" r:id="rId15"/>
    <p:sldId id="269" r:id="rId16"/>
    <p:sldId id="29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96"/>
    <a:srgbClr val="FFFFCC"/>
    <a:srgbClr val="DB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9529" cy="12246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29" y="0"/>
            <a:ext cx="6384470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46.mp3"/><Relationship Id="rId7" Type="http://schemas.openxmlformats.org/officeDocument/2006/relationships/image" Target="../media/image37.jpe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6.mp3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8.mp3"/><Relationship Id="rId7" Type="http://schemas.openxmlformats.org/officeDocument/2006/relationships/image" Target="../media/image40.jpe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50.mp3"/><Relationship Id="rId7" Type="http://schemas.openxmlformats.org/officeDocument/2006/relationships/image" Target="../media/image42.jp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1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0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2.mp3"/><Relationship Id="rId7" Type="http://schemas.openxmlformats.org/officeDocument/2006/relationships/image" Target="../media/image44.jp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4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p3"/><Relationship Id="rId13" Type="http://schemas.openxmlformats.org/officeDocument/2006/relationships/image" Target="../media/image23.png"/><Relationship Id="rId3" Type="http://schemas.microsoft.com/office/2007/relationships/media" Target="../media/media54.mp3"/><Relationship Id="rId7" Type="http://schemas.microsoft.com/office/2007/relationships/media" Target="../media/media56.mp3"/><Relationship Id="rId12" Type="http://schemas.openxmlformats.org/officeDocument/2006/relationships/image" Target="../media/image45.jpe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openxmlformats.org/officeDocument/2006/relationships/slideLayout" Target="../slideLayouts/slideLayout5.xml"/><Relationship Id="rId5" Type="http://schemas.microsoft.com/office/2007/relationships/media" Target="../media/media55.mp3"/><Relationship Id="rId10" Type="http://schemas.openxmlformats.org/officeDocument/2006/relationships/audio" Target="../media/media57.mp3"/><Relationship Id="rId4" Type="http://schemas.openxmlformats.org/officeDocument/2006/relationships/audio" Target="../media/media54.mp3"/><Relationship Id="rId9" Type="http://schemas.microsoft.com/office/2007/relationships/media" Target="../media/media57.mp3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3" Type="http://schemas.microsoft.com/office/2007/relationships/media" Target="../media/media59.mp3"/><Relationship Id="rId7" Type="http://schemas.microsoft.com/office/2007/relationships/media" Target="../media/media61.mp3"/><Relationship Id="rId12" Type="http://schemas.openxmlformats.org/officeDocument/2006/relationships/image" Target="../media/image22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23.png"/><Relationship Id="rId5" Type="http://schemas.microsoft.com/office/2007/relationships/media" Target="../media/media60.mp3"/><Relationship Id="rId10" Type="http://schemas.openxmlformats.org/officeDocument/2006/relationships/image" Target="../media/image45.jpeg"/><Relationship Id="rId4" Type="http://schemas.openxmlformats.org/officeDocument/2006/relationships/audio" Target="../media/media59.mp3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13" Type="http://schemas.microsoft.com/office/2007/relationships/media" Target="../media/media68.mp3"/><Relationship Id="rId18" Type="http://schemas.openxmlformats.org/officeDocument/2006/relationships/audio" Target="../media/media70.mp3"/><Relationship Id="rId3" Type="http://schemas.microsoft.com/office/2007/relationships/media" Target="../media/media63.mp3"/><Relationship Id="rId21" Type="http://schemas.openxmlformats.org/officeDocument/2006/relationships/slideLayout" Target="../slideLayouts/slideLayout5.xml"/><Relationship Id="rId7" Type="http://schemas.microsoft.com/office/2007/relationships/media" Target="../media/media65.mp3"/><Relationship Id="rId12" Type="http://schemas.openxmlformats.org/officeDocument/2006/relationships/audio" Target="../media/media67.mp3"/><Relationship Id="rId17" Type="http://schemas.microsoft.com/office/2007/relationships/media" Target="../media/media70.mp3"/><Relationship Id="rId2" Type="http://schemas.openxmlformats.org/officeDocument/2006/relationships/audio" Target="../media/media62.mp3"/><Relationship Id="rId16" Type="http://schemas.openxmlformats.org/officeDocument/2006/relationships/audio" Target="../media/media69.mp3"/><Relationship Id="rId20" Type="http://schemas.openxmlformats.org/officeDocument/2006/relationships/audio" Target="../media/media71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11" Type="http://schemas.microsoft.com/office/2007/relationships/media" Target="../media/media67.mp3"/><Relationship Id="rId5" Type="http://schemas.microsoft.com/office/2007/relationships/media" Target="../media/media64.mp3"/><Relationship Id="rId15" Type="http://schemas.microsoft.com/office/2007/relationships/media" Target="../media/media69.mp3"/><Relationship Id="rId10" Type="http://schemas.openxmlformats.org/officeDocument/2006/relationships/audio" Target="../media/media66.mp3"/><Relationship Id="rId19" Type="http://schemas.microsoft.com/office/2007/relationships/media" Target="../media/media71.mp3"/><Relationship Id="rId4" Type="http://schemas.openxmlformats.org/officeDocument/2006/relationships/audio" Target="../media/media63.mp3"/><Relationship Id="rId9" Type="http://schemas.microsoft.com/office/2007/relationships/media" Target="../media/media66.mp3"/><Relationship Id="rId14" Type="http://schemas.openxmlformats.org/officeDocument/2006/relationships/audio" Target="../media/media68.mp3"/><Relationship Id="rId2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5" Type="http://schemas.openxmlformats.org/officeDocument/2006/relationships/image" Target="../media/image23.pn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5" Type="http://schemas.openxmlformats.org/officeDocument/2006/relationships/image" Target="../media/image46.JP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5" Type="http://schemas.openxmlformats.org/officeDocument/2006/relationships/image" Target="../media/image46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6" Type="http://schemas.openxmlformats.org/officeDocument/2006/relationships/image" Target="../media/image23.pn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21.jpe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0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22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22.png"/><Relationship Id="rId5" Type="http://schemas.microsoft.com/office/2007/relationships/media" Target="../media/media20.mp3"/><Relationship Id="rId10" Type="http://schemas.openxmlformats.org/officeDocument/2006/relationships/image" Target="../media/image25.JPG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G"/><Relationship Id="rId12" Type="http://schemas.openxmlformats.org/officeDocument/2006/relationships/image" Target="../media/image2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image" Target="../media/image27.JP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9.mp3"/><Relationship Id="rId18" Type="http://schemas.openxmlformats.org/officeDocument/2006/relationships/audio" Target="../media/media31.mp3"/><Relationship Id="rId26" Type="http://schemas.openxmlformats.org/officeDocument/2006/relationships/image" Target="../media/image23.png"/><Relationship Id="rId3" Type="http://schemas.microsoft.com/office/2007/relationships/media" Target="../media/media24.mp3"/><Relationship Id="rId21" Type="http://schemas.microsoft.com/office/2007/relationships/media" Target="../media/media33.mp3"/><Relationship Id="rId7" Type="http://schemas.microsoft.com/office/2007/relationships/media" Target="../media/media26.mp3"/><Relationship Id="rId12" Type="http://schemas.openxmlformats.org/officeDocument/2006/relationships/audio" Target="../media/media28.mp3"/><Relationship Id="rId17" Type="http://schemas.microsoft.com/office/2007/relationships/media" Target="../media/media31.mp3"/><Relationship Id="rId25" Type="http://schemas.openxmlformats.org/officeDocument/2006/relationships/image" Target="../media/image35.jpeg"/><Relationship Id="rId2" Type="http://schemas.openxmlformats.org/officeDocument/2006/relationships/audio" Target="../media/media23.mp3"/><Relationship Id="rId16" Type="http://schemas.openxmlformats.org/officeDocument/2006/relationships/audio" Target="../media/media30.mp3"/><Relationship Id="rId20" Type="http://schemas.openxmlformats.org/officeDocument/2006/relationships/audio" Target="../media/media32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microsoft.com/office/2007/relationships/media" Target="../media/media28.mp3"/><Relationship Id="rId24" Type="http://schemas.openxmlformats.org/officeDocument/2006/relationships/image" Target="../media/image34.jpeg"/><Relationship Id="rId5" Type="http://schemas.microsoft.com/office/2007/relationships/media" Target="../media/media25.mp3"/><Relationship Id="rId15" Type="http://schemas.microsoft.com/office/2007/relationships/media" Target="../media/media30.mp3"/><Relationship Id="rId23" Type="http://schemas.openxmlformats.org/officeDocument/2006/relationships/slideLayout" Target="../slideLayouts/slideLayout4.xml"/><Relationship Id="rId10" Type="http://schemas.openxmlformats.org/officeDocument/2006/relationships/audio" Target="../media/media27.mp3"/><Relationship Id="rId19" Type="http://schemas.microsoft.com/office/2007/relationships/media" Target="../media/media32.mp3"/><Relationship Id="rId4" Type="http://schemas.openxmlformats.org/officeDocument/2006/relationships/audio" Target="../media/media24.mp3"/><Relationship Id="rId9" Type="http://schemas.microsoft.com/office/2007/relationships/media" Target="../media/media27.mp3"/><Relationship Id="rId14" Type="http://schemas.openxmlformats.org/officeDocument/2006/relationships/audio" Target="../media/media29.mp3"/><Relationship Id="rId22" Type="http://schemas.openxmlformats.org/officeDocument/2006/relationships/audio" Target="../media/media33.mp3"/><Relationship Id="rId27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p3"/><Relationship Id="rId13" Type="http://schemas.microsoft.com/office/2007/relationships/media" Target="../media/media40.mp3"/><Relationship Id="rId18" Type="http://schemas.openxmlformats.org/officeDocument/2006/relationships/audio" Target="../media/media42.mp3"/><Relationship Id="rId3" Type="http://schemas.microsoft.com/office/2007/relationships/media" Target="../media/media35.mp3"/><Relationship Id="rId21" Type="http://schemas.microsoft.com/office/2007/relationships/media" Target="../media/media44.mp3"/><Relationship Id="rId7" Type="http://schemas.microsoft.com/office/2007/relationships/media" Target="../media/media37.mp3"/><Relationship Id="rId12" Type="http://schemas.openxmlformats.org/officeDocument/2006/relationships/audio" Target="../media/media39.mp3"/><Relationship Id="rId17" Type="http://schemas.microsoft.com/office/2007/relationships/media" Target="../media/media42.mp3"/><Relationship Id="rId2" Type="http://schemas.openxmlformats.org/officeDocument/2006/relationships/audio" Target="../media/media34.mp3"/><Relationship Id="rId16" Type="http://schemas.openxmlformats.org/officeDocument/2006/relationships/audio" Target="../media/media41.mp3"/><Relationship Id="rId20" Type="http://schemas.openxmlformats.org/officeDocument/2006/relationships/audio" Target="../media/media43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11" Type="http://schemas.microsoft.com/office/2007/relationships/media" Target="../media/media39.mp3"/><Relationship Id="rId24" Type="http://schemas.openxmlformats.org/officeDocument/2006/relationships/image" Target="../media/image22.png"/><Relationship Id="rId5" Type="http://schemas.microsoft.com/office/2007/relationships/media" Target="../media/media36.mp3"/><Relationship Id="rId15" Type="http://schemas.microsoft.com/office/2007/relationships/media" Target="../media/media41.mp3"/><Relationship Id="rId23" Type="http://schemas.openxmlformats.org/officeDocument/2006/relationships/slideLayout" Target="../slideLayouts/slideLayout3.xml"/><Relationship Id="rId10" Type="http://schemas.openxmlformats.org/officeDocument/2006/relationships/audio" Target="../media/media38.mp3"/><Relationship Id="rId19" Type="http://schemas.microsoft.com/office/2007/relationships/media" Target="../media/media43.mp3"/><Relationship Id="rId4" Type="http://schemas.openxmlformats.org/officeDocument/2006/relationships/audio" Target="../media/media35.mp3"/><Relationship Id="rId9" Type="http://schemas.microsoft.com/office/2007/relationships/media" Target="../media/media38.mp3"/><Relationship Id="rId14" Type="http://schemas.openxmlformats.org/officeDocument/2006/relationships/audio" Target="../media/media40.mp3"/><Relationship Id="rId22" Type="http://schemas.openxmlformats.org/officeDocument/2006/relationships/audio" Target="../media/media4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707904" y="836712"/>
            <a:ext cx="5184576" cy="51845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83968" y="296652"/>
            <a:ext cx="1080120" cy="10801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/>
                </a:solidFill>
                <a:latin typeface="휴먼둥근헤드라인" pitchFamily="18" charset="-127"/>
                <a:ea typeface="휴먼둥근헤드라인" pitchFamily="18" charset="-127"/>
              </a:rPr>
              <a:t>2</a:t>
            </a:r>
            <a:endParaRPr lang="ko-KR" altLang="en-US" dirty="0">
              <a:solidFill>
                <a:schemeClr val="tx2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55679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atin typeface="HY울릉도M" pitchFamily="18" charset="-127"/>
                <a:ea typeface="HY울릉도M" pitchFamily="18" charset="-127"/>
              </a:rPr>
              <a:t>기초 회화 </a:t>
            </a:r>
            <a:r>
              <a:rPr lang="en-US" altLang="ko-KR" sz="4000" dirty="0" smtClean="0">
                <a:latin typeface="HY울릉도M" pitchFamily="18" charset="-127"/>
                <a:ea typeface="HY울릉도M" pitchFamily="18" charset="-127"/>
              </a:rPr>
              <a:t>1</a:t>
            </a:r>
            <a:endParaRPr lang="ko-KR" altLang="en-US" sz="40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49685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tx2"/>
                </a:solidFill>
              </a:rPr>
              <a:t>단원 목표</a:t>
            </a:r>
            <a:endParaRPr lang="en-US" altLang="ko-KR" sz="20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일상생활에서 자주 쓰이는 인사와 감사 표현을 말할 수 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소개하는 표현과 날씨를 묻고 대답하는 표현을 말할 수 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방향과 장소를 나타내는 지시대명사를 활용할 수 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tx2"/>
                </a:solidFill>
              </a:rPr>
              <a:t>학습 내용</a:t>
            </a:r>
            <a:endParaRPr lang="en-US" altLang="ko-KR" sz="20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인사와 감사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소개와 날씨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위치 및 길 안내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9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잘 듣고 보기와 같이 이름과 국적을 소개해 봅시다</a:t>
            </a:r>
            <a:r>
              <a:rPr lang="en-US" altLang="ko-KR" dirty="0" smtClean="0"/>
              <a:t>..</a:t>
            </a:r>
            <a:endParaRPr lang="ko-KR" altLang="en-US" dirty="0"/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365104"/>
            <a:ext cx="2160000" cy="1620000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たな</a:t>
            </a:r>
            <a:r>
              <a:rPr lang="ja-JP" altLang="en-US" dirty="0" smtClean="0"/>
              <a:t>か　えり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とうきょう</a:t>
            </a:r>
            <a:endParaRPr lang="ko-KR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すずき　いちろう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にほん</a:t>
            </a:r>
            <a:endParaRPr lang="ko-KR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はじめまして。わたしは　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たなか　えり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とうきょう</a:t>
            </a:r>
            <a:r>
              <a:rPr lang="ja-JP" altLang="en-US" dirty="0"/>
              <a:t>か</a:t>
            </a:r>
            <a:r>
              <a:rPr lang="ja-JP" altLang="en-US" dirty="0" smtClean="0"/>
              <a:t>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</a:t>
            </a:r>
            <a:endParaRPr lang="ko-KR" alt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599772" y="429794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はじめまして。わたしは　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すずき　いちろう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にほん</a:t>
            </a:r>
            <a:r>
              <a:rPr lang="ja-JP" altLang="en-US" dirty="0" smtClean="0"/>
              <a:t>から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84" y="1484824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1640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741" y="1844824"/>
            <a:ext cx="2160000" cy="1620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キム・ナラ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かんこく</a:t>
            </a:r>
            <a:endParaRPr lang="ko-KR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トーマス・ミラー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アメリカ</a:t>
            </a:r>
            <a:endParaRPr lang="ko-KR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はじめまして。わたしは　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キム・ナラ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かんこく</a:t>
            </a:r>
            <a:r>
              <a:rPr lang="ja-JP" altLang="en-US" dirty="0" smtClean="0"/>
              <a:t>から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</a:t>
            </a:r>
            <a:endParaRPr lang="ko-KR" alt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599772" y="429794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はじめまして。わたしは　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トーマス・ミラー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アメリカ</a:t>
            </a:r>
            <a:r>
              <a:rPr lang="ja-JP" altLang="en-US" dirty="0" smtClean="0"/>
              <a:t>から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40" y="1475492"/>
            <a:ext cx="360000" cy="360000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40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365104"/>
            <a:ext cx="2160000" cy="162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잘 듣고 보기와 같이 도시의 날씨를 묻고 대답해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とうきょう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あたたかい</a:t>
            </a:r>
            <a:endParaRPr lang="ko-KR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ソウル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さむい</a:t>
            </a:r>
            <a:endParaRPr lang="ko-KR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587422" y="209874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とうきょう</a:t>
            </a:r>
            <a:r>
              <a:rPr lang="ja-JP" altLang="en-US" dirty="0" smtClean="0"/>
              <a:t>の　てんきは　どうですか。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/>
              <a:t>ここより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あたたかい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ソウル</a:t>
            </a:r>
            <a:r>
              <a:rPr lang="ja-JP" altLang="en-US" dirty="0" smtClean="0"/>
              <a:t>の</a:t>
            </a:r>
            <a:r>
              <a:rPr lang="ja-JP" altLang="en-US" dirty="0"/>
              <a:t>　てんきは　どうですか。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 </a:t>
            </a:r>
            <a:r>
              <a:rPr lang="ja-JP" altLang="en-US" dirty="0"/>
              <a:t>ここより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さむい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sp>
        <p:nvSpPr>
          <p:cNvPr id="64" name="TextBox 63"/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84" y="1484824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584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81" y="1844824"/>
            <a:ext cx="2160000" cy="162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365104"/>
            <a:ext cx="2160000" cy="16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おおさか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すずしい</a:t>
            </a:r>
            <a:endParaRPr lang="ko-KR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ペキン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あつい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422" y="209874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おおさか</a:t>
            </a:r>
            <a:r>
              <a:rPr lang="ja-JP" altLang="en-US" dirty="0" smtClean="0"/>
              <a:t>の　てんきは　どうですか。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/>
              <a:t>ここより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すずしい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ペキン</a:t>
            </a:r>
            <a:r>
              <a:rPr lang="ja-JP" altLang="en-US" dirty="0" smtClean="0"/>
              <a:t>の</a:t>
            </a:r>
            <a:r>
              <a:rPr lang="ja-JP" altLang="en-US" dirty="0"/>
              <a:t>　てんきは　どうですか。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 </a:t>
            </a:r>
            <a:r>
              <a:rPr lang="ja-JP" altLang="en-US" dirty="0"/>
              <a:t>ここより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あつい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865" y="1459556"/>
            <a:ext cx="360000" cy="36000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865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위치 및 길 안내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かんこうきゃく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あの、すみません。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en-US" altLang="ko-KR" dirty="0" smtClean="0"/>
              <a:t>	</a:t>
            </a:r>
            <a:r>
              <a:rPr lang="ja-JP" altLang="en-US" dirty="0" smtClean="0"/>
              <a:t>ここから　ちかい　えきは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つうこうに</a:t>
            </a:r>
            <a:r>
              <a:rPr lang="ja-JP" altLang="en-US" dirty="0" smtClean="0"/>
              <a:t>ん</a:t>
            </a:r>
            <a:r>
              <a:rPr lang="en-US" altLang="ja-JP" dirty="0" smtClean="0"/>
              <a:t>	</a:t>
            </a:r>
            <a:r>
              <a:rPr lang="ja-JP" altLang="en-US" dirty="0" smtClean="0"/>
              <a:t>チョンガクです。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かんこうきゃ</a:t>
            </a:r>
            <a:r>
              <a:rPr lang="ja-JP" altLang="en-US" dirty="0" smtClean="0"/>
              <a:t>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では、インサドンは　どちらですか。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つうこうに</a:t>
            </a:r>
            <a:r>
              <a:rPr lang="ja-JP" altLang="en-US" dirty="0" smtClean="0"/>
              <a:t>ん</a:t>
            </a:r>
            <a:r>
              <a:rPr lang="en-US" altLang="ja-JP" dirty="0" smtClean="0"/>
              <a:t>	</a:t>
            </a:r>
            <a:r>
              <a:rPr lang="ja-JP" altLang="en-US" dirty="0" smtClean="0"/>
              <a:t>インサドンは　あちらです。</a:t>
            </a:r>
            <a:endParaRPr lang="ko-KR" altLang="en-US" dirty="0"/>
          </a:p>
        </p:txBody>
      </p:sp>
      <p:pic>
        <p:nvPicPr>
          <p:cNvPr id="5122" name="Picture 2" descr="C:\Users\Administrator\Desktop\캡처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05087"/>
            <a:ext cx="5544616" cy="27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9712" y="774036"/>
            <a:ext cx="360000" cy="3600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0" y="1352755"/>
            <a:ext cx="360000" cy="3600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0" y="2441501"/>
            <a:ext cx="360000" cy="360000"/>
          </a:xfrm>
          <a:prstGeom prst="rect">
            <a:avLst/>
          </a:prstGeom>
        </p:spPr>
      </p:pic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0" y="3004281"/>
            <a:ext cx="360000" cy="360000"/>
          </a:xfrm>
          <a:prstGeom prst="rect">
            <a:avLst/>
          </a:prstGeom>
        </p:spPr>
      </p:pic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0" y="353851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위치 및 길 안내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かんこうきゃく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あの、すみません。トイレは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つうこうに</a:t>
            </a:r>
            <a:r>
              <a:rPr lang="ja-JP" altLang="en-US" dirty="0" smtClean="0"/>
              <a:t>ん</a:t>
            </a:r>
            <a:r>
              <a:rPr lang="en-US" altLang="ja-JP" dirty="0" smtClean="0"/>
              <a:t>	</a:t>
            </a:r>
            <a:r>
              <a:rPr lang="ja-JP" altLang="en-US" dirty="0"/>
              <a:t>トイレですか</a:t>
            </a:r>
            <a:r>
              <a:rPr lang="ja-JP" altLang="en-US" dirty="0" smtClean="0"/>
              <a:t>。あそこです。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かんこうきゃ</a:t>
            </a:r>
            <a:r>
              <a:rPr lang="ja-JP" altLang="en-US" dirty="0" smtClean="0"/>
              <a:t>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どうも、ありがとうございます。</a:t>
            </a:r>
            <a:endParaRPr lang="ko-KR" altLang="en-US" dirty="0"/>
          </a:p>
        </p:txBody>
      </p:sp>
      <p:pic>
        <p:nvPicPr>
          <p:cNvPr id="5" name="Picture 2" descr="C:\Users\Administrator\Desktop\캡처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05087"/>
            <a:ext cx="5544616" cy="27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9712" y="756361"/>
            <a:ext cx="360000" cy="36000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918" y="1342893"/>
            <a:ext cx="360000" cy="360000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918" y="1890645"/>
            <a:ext cx="360000" cy="360000"/>
          </a:xfrm>
          <a:prstGeom prst="rect">
            <a:avLst/>
          </a:prstGeom>
        </p:spPr>
      </p:pic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918" y="244980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すみません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ちかい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えき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ど</a:t>
            </a:r>
            <a:r>
              <a:rPr lang="ja-JP" altLang="en-US" dirty="0" smtClean="0"/>
              <a:t>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つうこうにん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どち</a:t>
            </a:r>
            <a:r>
              <a:rPr lang="ja-JP" altLang="en-US" dirty="0" smtClean="0"/>
              <a:t>ら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あちら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トイレ</a:t>
            </a:r>
            <a:endParaRPr lang="en-US" altLang="ja-JP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555776" y="1198670"/>
            <a:ext cx="5832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실례합니다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가깝다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역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통행인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어느 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저쪽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화장실</a:t>
            </a:r>
            <a:endParaRPr lang="en-US" altLang="ko-KR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868144" y="1198668"/>
            <a:ext cx="2196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저기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매우</a:t>
            </a:r>
            <a:endParaRPr lang="en-US" altLang="ko-KR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355976" y="119866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あそこ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どうも</a:t>
            </a:r>
            <a:endParaRPr lang="en-US" altLang="ja-JP" dirty="0" smtClean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1220618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1762368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2298646"/>
            <a:ext cx="360000" cy="360000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2855420"/>
            <a:ext cx="360000" cy="360000"/>
          </a:xfrm>
          <a:prstGeom prst="rect">
            <a:avLst/>
          </a:prstGeom>
        </p:spPr>
      </p:pic>
      <p:pic>
        <p:nvPicPr>
          <p:cNvPr id="11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3403122"/>
            <a:ext cx="360000" cy="360000"/>
          </a:xfrm>
          <a:prstGeom prst="rect">
            <a:avLst/>
          </a:prstGeom>
        </p:spPr>
      </p:pic>
      <p:pic>
        <p:nvPicPr>
          <p:cNvPr id="12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3950308"/>
            <a:ext cx="360000" cy="360000"/>
          </a:xfrm>
          <a:prstGeom prst="rect">
            <a:avLst/>
          </a:prstGeom>
        </p:spPr>
      </p:pic>
      <p:pic>
        <p:nvPicPr>
          <p:cNvPr id="13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4500494"/>
            <a:ext cx="360000" cy="360000"/>
          </a:xfrm>
          <a:prstGeom prst="rect">
            <a:avLst/>
          </a:prstGeom>
        </p:spPr>
      </p:pic>
      <p:pic>
        <p:nvPicPr>
          <p:cNvPr id="14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62" y="5054022"/>
            <a:ext cx="360000" cy="360000"/>
          </a:xfrm>
          <a:prstGeom prst="rect">
            <a:avLst/>
          </a:prstGeom>
        </p:spPr>
      </p:pic>
      <p:pic>
        <p:nvPicPr>
          <p:cNvPr id="15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95936" y="1205378"/>
            <a:ext cx="360000" cy="360000"/>
          </a:xfrm>
          <a:prstGeom prst="rect">
            <a:avLst/>
          </a:prstGeom>
        </p:spPr>
      </p:pic>
      <p:pic>
        <p:nvPicPr>
          <p:cNvPr id="16" name="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95936" y="177281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잘 듣고 보기와 같이 대화해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7" name="Picture 2" descr="C:\Users\Administrator\Desktop\캡처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27584" y="1844824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あの、すみません。　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トイレ</a:t>
            </a:r>
            <a:r>
              <a:rPr lang="ja-JP" altLang="en-US" dirty="0" smtClean="0"/>
              <a:t>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トイレ</a:t>
            </a:r>
            <a:r>
              <a:rPr lang="ja-JP" altLang="en-US" dirty="0" smtClean="0"/>
              <a:t>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あそこ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634" y="731678"/>
            <a:ext cx="4984903" cy="61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15053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27584" y="1844824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あの、すみません。　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はなや</a:t>
            </a:r>
            <a:r>
              <a:rPr lang="ja-JP" altLang="en-US" dirty="0" smtClean="0"/>
              <a:t>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はなや</a:t>
            </a:r>
            <a:r>
              <a:rPr lang="ja-JP" altLang="en-US" dirty="0" smtClean="0"/>
              <a:t>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にかい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634" y="731678"/>
            <a:ext cx="4984903" cy="61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8473" y="14848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27584" y="1844824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あの、すみません。　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めがねや</a:t>
            </a:r>
            <a:r>
              <a:rPr lang="ja-JP" altLang="en-US" dirty="0" smtClean="0"/>
              <a:t>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めがねや</a:t>
            </a:r>
            <a:r>
              <a:rPr lang="ja-JP" altLang="en-US" dirty="0" smtClean="0"/>
              <a:t>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さんがい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708" y="1475492"/>
            <a:ext cx="360000" cy="360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634" y="731678"/>
            <a:ext cx="4984903" cy="61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인사 표현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795" y="1844824"/>
            <a:ext cx="2161032" cy="16184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872" y="1844824"/>
            <a:ext cx="2161032" cy="16184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4437112"/>
            <a:ext cx="2161032" cy="1618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437112"/>
            <a:ext cx="2161032" cy="1618488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2967618" y="1484784"/>
            <a:ext cx="1728192" cy="648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おはよ</a:t>
            </a:r>
            <a:r>
              <a:rPr lang="ja-JP" altLang="en-US" dirty="0" smtClean="0">
                <a:solidFill>
                  <a:schemeClr val="tx1"/>
                </a:solidFill>
              </a:rPr>
              <a:t>う。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6804248" y="1637184"/>
            <a:ext cx="1852268" cy="648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こんにちは。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2843808" y="4113076"/>
            <a:ext cx="1852002" cy="648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こんばんは。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928324" y="4221088"/>
            <a:ext cx="1728192" cy="648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じゃあね。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27584" y="1844824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あの、すみません。　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しょくどう</a:t>
            </a:r>
            <a:r>
              <a:rPr lang="ja-JP" altLang="en-US" dirty="0" smtClean="0"/>
              <a:t>は　どこですか。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/>
              <a:t> : 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しょくどう</a:t>
            </a:r>
            <a:r>
              <a:rPr lang="ja-JP" altLang="en-US" dirty="0" smtClean="0"/>
              <a:t>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よんかい</a:t>
            </a:r>
            <a:r>
              <a:rPr lang="ja-JP" altLang="en-US" dirty="0" smtClean="0"/>
              <a:t>です。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678" y="1475492"/>
            <a:ext cx="360000" cy="360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634" y="731678"/>
            <a:ext cx="4984903" cy="61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날씨 표현을 읽어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340768"/>
            <a:ext cx="1078992" cy="10789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941168"/>
            <a:ext cx="1078992" cy="10789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941168"/>
            <a:ext cx="1078992" cy="107899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40768"/>
            <a:ext cx="1078992" cy="1078992"/>
          </a:xfrm>
          <a:prstGeom prst="rect">
            <a:avLst/>
          </a:prstGeom>
        </p:spPr>
      </p:pic>
      <p:pic>
        <p:nvPicPr>
          <p:cNvPr id="7170" name="Picture 2" descr="C:\Users\Administrator\Desktop\캡처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924944"/>
            <a:ext cx="3312368" cy="27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4972" y="24197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とうきょう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はれ</a:t>
            </a:r>
            <a:r>
              <a:rPr lang="ja-JP" altLang="en-US" dirty="0" smtClean="0"/>
              <a:t>です。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1596" y="24197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おおさか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くもり</a:t>
            </a:r>
            <a:r>
              <a:rPr lang="ja-JP" altLang="en-US" dirty="0" smtClean="0"/>
              <a:t>です。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1596" y="59492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さっぽろ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ゆき</a:t>
            </a:r>
            <a:r>
              <a:rPr lang="ja-JP" altLang="en-US" dirty="0" smtClean="0"/>
              <a:t>です。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4972" y="59492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ふくおか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あめ</a:t>
            </a:r>
            <a:r>
              <a:rPr lang="ja-JP" altLang="en-US" dirty="0" smtClean="0"/>
              <a:t>です。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91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467544" y="1146263"/>
            <a:ext cx="8280920" cy="2714785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こんにちは。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わたし</a:t>
            </a:r>
            <a:r>
              <a:rPr lang="ja-JP" altLang="en-US" dirty="0" smtClean="0">
                <a:solidFill>
                  <a:schemeClr val="tx1"/>
                </a:solidFill>
              </a:rPr>
              <a:t>は　</a:t>
            </a:r>
            <a:r>
              <a:rPr lang="ja-JP" altLang="en-US" u="sng" dirty="0" smtClean="0">
                <a:solidFill>
                  <a:schemeClr val="tx1"/>
                </a:solidFill>
              </a:rPr>
              <a:t>　　　　　　　　　</a:t>
            </a:r>
            <a:r>
              <a:rPr lang="ja-JP" altLang="en-US" dirty="0" smtClean="0">
                <a:solidFill>
                  <a:schemeClr val="tx1"/>
                </a:solidFill>
              </a:rPr>
              <a:t>です。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u="sng" dirty="0">
                <a:solidFill>
                  <a:schemeClr val="tx1"/>
                </a:solidFill>
              </a:rPr>
              <a:t>　　　　　　　　　</a:t>
            </a:r>
            <a:r>
              <a:rPr lang="ja-JP" altLang="en-US" dirty="0" smtClean="0">
                <a:solidFill>
                  <a:schemeClr val="tx1"/>
                </a:solidFill>
              </a:rPr>
              <a:t>から　きました。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こうこ</a:t>
            </a:r>
            <a:r>
              <a:rPr lang="ja-JP" altLang="en-US" dirty="0" smtClean="0">
                <a:solidFill>
                  <a:schemeClr val="tx1"/>
                </a:solidFill>
              </a:rPr>
              <a:t>う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</a:t>
            </a:r>
            <a:r>
              <a:rPr lang="ja-JP" altLang="en-US" dirty="0">
                <a:solidFill>
                  <a:schemeClr val="tx1"/>
                </a:solidFill>
              </a:rPr>
              <a:t>ね</a:t>
            </a:r>
            <a:r>
              <a:rPr lang="ja-JP" altLang="en-US" dirty="0" smtClean="0">
                <a:solidFill>
                  <a:schemeClr val="tx1"/>
                </a:solidFill>
              </a:rPr>
              <a:t>んせいです。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しゅ</a:t>
            </a:r>
            <a:r>
              <a:rPr lang="ja-JP" altLang="en-US" dirty="0" smtClean="0">
                <a:solidFill>
                  <a:schemeClr val="tx1"/>
                </a:solidFill>
              </a:rPr>
              <a:t>みは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</a:t>
            </a:r>
            <a:r>
              <a:rPr lang="ja-JP" altLang="en-US" dirty="0">
                <a:solidFill>
                  <a:schemeClr val="tx1"/>
                </a:solidFill>
              </a:rPr>
              <a:t>です</a:t>
            </a:r>
            <a:r>
              <a:rPr lang="ja-JP" altLang="en-US" dirty="0" smtClean="0">
                <a:solidFill>
                  <a:schemeClr val="tx1"/>
                </a:solidFill>
              </a:rPr>
              <a:t>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どう</a:t>
            </a:r>
            <a:r>
              <a:rPr lang="ja-JP" altLang="en-US" dirty="0" smtClean="0">
                <a:solidFill>
                  <a:schemeClr val="tx1"/>
                </a:solidFill>
              </a:rPr>
              <a:t>ぞよろしく。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241518"/>
            <a:ext cx="3024336" cy="26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004048" y="270892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33126" y="4509120"/>
            <a:ext cx="8280920" cy="2219113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Administrator\Desktop\캡처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175553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85" y="4570655"/>
            <a:ext cx="6912808" cy="21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908720"/>
            <a:ext cx="8784976" cy="5760640"/>
          </a:xfrm>
          <a:prstGeom prst="roundRect">
            <a:avLst/>
          </a:prstGeom>
          <a:noFill/>
          <a:ln cmpd="dbl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316" y="2132856"/>
            <a:ext cx="1801368" cy="1801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365104"/>
            <a:ext cx="7704856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/>
              <a:t>「どうぞ」</a:t>
            </a:r>
            <a:r>
              <a:rPr lang="ko-KR" altLang="en-US" dirty="0" smtClean="0"/>
              <a:t>는</a:t>
            </a:r>
            <a:r>
              <a:rPr lang="en-US" altLang="ja-JP" dirty="0" smtClean="0"/>
              <a:t> </a:t>
            </a:r>
            <a:r>
              <a:rPr lang="ko-KR" altLang="en-US" dirty="0" smtClean="0"/>
              <a:t>무언가를 권유할 때 사용하는 표현이며</a:t>
            </a:r>
            <a:r>
              <a:rPr lang="en-US" altLang="ko-KR" dirty="0" smtClean="0"/>
              <a:t>, </a:t>
            </a:r>
            <a:r>
              <a:rPr lang="ja-JP" altLang="en-US" dirty="0" smtClean="0"/>
              <a:t>「どうも」</a:t>
            </a:r>
            <a:r>
              <a:rPr lang="ko-KR" altLang="en-US" dirty="0" smtClean="0"/>
              <a:t>는 </a:t>
            </a:r>
            <a:r>
              <a:rPr lang="ja-JP" altLang="en-US" dirty="0" smtClean="0"/>
              <a:t>「</a:t>
            </a:r>
            <a:r>
              <a:rPr lang="ja-JP" altLang="en-US" dirty="0"/>
              <a:t>どう</a:t>
            </a:r>
            <a:r>
              <a:rPr lang="ja-JP" altLang="en-US" dirty="0" smtClean="0"/>
              <a:t>も　すみません」</a:t>
            </a:r>
            <a:r>
              <a:rPr lang="ko-KR" altLang="en-US" dirty="0" smtClean="0"/>
              <a:t>과</a:t>
            </a:r>
            <a:r>
              <a:rPr lang="en-US" altLang="ja-JP" dirty="0" smtClean="0"/>
              <a:t> </a:t>
            </a:r>
            <a:r>
              <a:rPr lang="ja-JP" altLang="en-US" dirty="0" smtClean="0"/>
              <a:t>「</a:t>
            </a:r>
            <a:r>
              <a:rPr lang="ja-JP" altLang="en-US" dirty="0"/>
              <a:t>どう</a:t>
            </a:r>
            <a:r>
              <a:rPr lang="ja-JP" altLang="en-US" dirty="0" smtClean="0"/>
              <a:t>も　ありがとうございます」</a:t>
            </a:r>
            <a:r>
              <a:rPr lang="ko-KR" altLang="en-US" dirty="0" smtClean="0"/>
              <a:t>의 의미로 미안한 마음이나 감사의 마음을 표현할 때 씁니다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5148064" y="1916832"/>
            <a:ext cx="1296144" cy="576064"/>
          </a:xfrm>
          <a:prstGeom prst="wedgeRoundRectCallout">
            <a:avLst>
              <a:gd name="adj1" fmla="val -40799"/>
              <a:gd name="adj2" fmla="val 66992"/>
              <a:gd name="adj3" fmla="val 16667"/>
            </a:avLst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どうも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2483768" y="1988840"/>
            <a:ext cx="1584176" cy="576064"/>
          </a:xfrm>
          <a:prstGeom prst="wedgeRoundRectCallout">
            <a:avLst>
              <a:gd name="adj1" fmla="val 35981"/>
              <a:gd name="adj2" fmla="val 71484"/>
              <a:gd name="adj3" fmla="val 16667"/>
            </a:avLst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これ</a:t>
            </a:r>
            <a:r>
              <a:rPr lang="ja-JP" altLang="en-US" dirty="0" smtClean="0">
                <a:solidFill>
                  <a:schemeClr val="tx1"/>
                </a:solidFill>
              </a:rPr>
              <a:t>、どうぞ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첫 만남 인사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462718"/>
            <a:ext cx="6264696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ja-JP" altLang="en-US" dirty="0" smtClean="0"/>
              <a:t>はじめまして。</a:t>
            </a:r>
            <a:r>
              <a:rPr lang="ko-KR" altLang="en-US" dirty="0" smtClean="0"/>
              <a:t> 처음 뵙겠습니다</a:t>
            </a:r>
            <a:r>
              <a:rPr lang="en-US" altLang="ko-KR" dirty="0" smtClean="0"/>
              <a:t>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 </a:t>
            </a:r>
            <a:r>
              <a:rPr lang="ko-KR" altLang="en-US" dirty="0" smtClean="0"/>
              <a:t>잘 </a:t>
            </a:r>
            <a:r>
              <a:rPr lang="ko-KR" altLang="en-US" dirty="0" err="1" smtClean="0"/>
              <a:t>부탁드립니다</a:t>
            </a:r>
            <a:r>
              <a:rPr lang="en-US" altLang="ko-KR" dirty="0" smtClean="0"/>
              <a:t>.</a:t>
            </a:r>
            <a:endParaRPr lang="en-US" altLang="ja-JP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ja-JP" altLang="en-US" dirty="0"/>
              <a:t>こちらこぞ</a:t>
            </a:r>
            <a:r>
              <a:rPr lang="ja-JP" altLang="en-US" dirty="0" smtClean="0"/>
              <a:t>。</a:t>
            </a:r>
            <a:r>
              <a:rPr lang="ko-KR" altLang="en-US" dirty="0" smtClean="0"/>
              <a:t> 저야말로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77974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감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사</a:t>
            </a:r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인사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149080"/>
            <a:ext cx="6264696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ja-JP" dirty="0" smtClean="0"/>
              <a:t>(</a:t>
            </a:r>
            <a:r>
              <a:rPr lang="ja-JP" altLang="en-US" dirty="0" smtClean="0"/>
              <a:t>どうも</a:t>
            </a:r>
            <a:r>
              <a:rPr lang="en-US" altLang="ja-JP" dirty="0" smtClean="0"/>
              <a:t>)</a:t>
            </a:r>
            <a:r>
              <a:rPr lang="ja-JP" altLang="en-US" dirty="0" smtClean="0"/>
              <a:t>ありがとうございます。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대단히</a:t>
            </a:r>
            <a:r>
              <a:rPr lang="en-US" altLang="ko-KR" dirty="0" smtClean="0"/>
              <a:t>) </a:t>
            </a:r>
            <a:r>
              <a:rPr lang="ko-KR" altLang="en-US" dirty="0" smtClean="0"/>
              <a:t>고맙습니다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4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➌ 날씨 표현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4226668"/>
            <a:ext cx="2520000" cy="189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672" y="4226668"/>
            <a:ext cx="2520000" cy="189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597429"/>
            <a:ext cx="2520000" cy="189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862" y="1628800"/>
            <a:ext cx="2520000" cy="189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3688" y="3459219"/>
            <a:ext cx="25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はるは　あたたかいです。</a:t>
            </a:r>
            <a:endParaRPr lang="en-US" altLang="ja-JP" dirty="0" smtClean="0"/>
          </a:p>
          <a:p>
            <a:pPr algn="ctr"/>
            <a:r>
              <a:rPr lang="ko-KR" altLang="en-US" dirty="0" smtClean="0"/>
              <a:t>봄은 따뜻합니다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79862" y="3518800"/>
            <a:ext cx="25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なつは　あついです。</a:t>
            </a:r>
            <a:endParaRPr lang="en-US" altLang="ja-JP" dirty="0" smtClean="0"/>
          </a:p>
          <a:p>
            <a:pPr algn="ctr"/>
            <a:r>
              <a:rPr lang="ko-KR" altLang="en-US" dirty="0" smtClean="0"/>
              <a:t>여름은 덥습니다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6103739"/>
            <a:ext cx="25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あきは　すずしいです。</a:t>
            </a:r>
            <a:endParaRPr lang="en-US" altLang="ja-JP" dirty="0" smtClean="0"/>
          </a:p>
          <a:p>
            <a:pPr algn="ctr"/>
            <a:r>
              <a:rPr lang="ko-KR" altLang="en-US" dirty="0" smtClean="0"/>
              <a:t>가</a:t>
            </a:r>
            <a:r>
              <a:rPr lang="ko-KR" altLang="en-US" dirty="0"/>
              <a:t>을</a:t>
            </a:r>
            <a:r>
              <a:rPr lang="ko-KR" altLang="en-US" dirty="0" smtClean="0"/>
              <a:t>은 시원합니다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79862" y="6103738"/>
            <a:ext cx="25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ふゆは　さむいです。</a:t>
            </a:r>
            <a:endParaRPr lang="en-US" altLang="ja-JP" dirty="0" smtClean="0"/>
          </a:p>
          <a:p>
            <a:pPr algn="ctr"/>
            <a:r>
              <a:rPr lang="ko-KR" altLang="en-US" dirty="0" smtClean="0"/>
              <a:t>겨울은 춥습니다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0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➌ 지시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어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61699"/>
              </p:ext>
            </p:extLst>
          </p:nvPr>
        </p:nvGraphicFramePr>
        <p:xfrm>
          <a:off x="755576" y="1700808"/>
          <a:ext cx="7560840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/>
                <a:gridCol w="1512168"/>
                <a:gridCol w="1512168"/>
                <a:gridCol w="1512168"/>
                <a:gridCol w="1512168"/>
              </a:tblGrid>
              <a:tr h="7380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명사 수식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この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이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その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あの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저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どの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어느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0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사물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これ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이것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それ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그것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あれ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저것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どれ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어느 것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0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장소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ここ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여기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そこ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거기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あそこ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저기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どこ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어디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0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방향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こちら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이쪽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そちら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그쪽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あちら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저쪽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どちら</a:t>
                      </a:r>
                      <a:endParaRPr lang="en-US" altLang="ja-JP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어느 쪽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잘 듣고 내용과 일치하는 상황을 고르시오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46271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만남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격려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축하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  <a:latin typeface="ＭＳ Ｐゴシック"/>
              </a:rPr>
              <a:t>➍</a:t>
            </a:r>
            <a:r>
              <a:rPr lang="ko-KR" altLang="en-US" dirty="0" smtClean="0"/>
              <a:t> 헤어짐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  <a:latin typeface="ＭＳ Ｐゴシック"/>
              </a:rPr>
              <a:t>➎</a:t>
            </a:r>
            <a:r>
              <a:rPr lang="ko-KR" altLang="en-US" dirty="0" smtClean="0"/>
              <a:t> 자기소개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34888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보기의 </a:t>
            </a:r>
            <a:r>
              <a:rPr lang="en-US" altLang="ko-KR" dirty="0" smtClean="0"/>
              <a:t>A</a:t>
            </a:r>
            <a:r>
              <a:rPr lang="ko-KR" altLang="en-US" dirty="0" smtClean="0"/>
              <a:t>가 찾는 곳은 몇 층에 있는지 고르시오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105" y="3068960"/>
            <a:ext cx="540000" cy="25349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092" y="2718212"/>
            <a:ext cx="3428573" cy="3999196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971600" y="3322450"/>
            <a:ext cx="3528392" cy="2626830"/>
          </a:xfrm>
          <a:prstGeom prst="roundRect">
            <a:avLst/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altLang="ko-KR" dirty="0" smtClean="0">
                <a:solidFill>
                  <a:schemeClr val="tx1"/>
                </a:solidFill>
              </a:rPr>
              <a:t>  </a:t>
            </a:r>
            <a:r>
              <a:rPr lang="ja-JP" altLang="en-US" dirty="0" smtClean="0">
                <a:solidFill>
                  <a:schemeClr val="tx1"/>
                </a:solidFill>
              </a:rPr>
              <a:t>あのう、すみません。</a:t>
            </a:r>
            <a:endParaRPr lang="en-US" altLang="ja-JP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　　トイレは　どこに　ありますか。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 smtClean="0">
                <a:solidFill>
                  <a:schemeClr val="tx1"/>
                </a:solidFill>
              </a:rPr>
              <a:t>  </a:t>
            </a:r>
            <a:r>
              <a:rPr lang="ja-JP" altLang="en-US" dirty="0" smtClean="0">
                <a:solidFill>
                  <a:schemeClr val="tx1"/>
                </a:solidFill>
              </a:rPr>
              <a:t>トイレですか。あそこです。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ja-JP" altLang="en-US" dirty="0" smtClean="0">
                <a:solidFill>
                  <a:schemeClr val="tx1"/>
                </a:solidFill>
              </a:rPr>
              <a:t>　どうも。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976487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층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en-US" altLang="ko-KR" dirty="0" smtClean="0"/>
              <a:t>2</a:t>
            </a:r>
            <a:r>
              <a:rPr lang="ko-KR" altLang="en-US" dirty="0" smtClean="0"/>
              <a:t>층</a:t>
            </a:r>
            <a:r>
              <a:rPr lang="en-US" altLang="ko-KR" dirty="0" smtClean="0"/>
              <a:t>     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en-US" altLang="ko-KR" dirty="0" smtClean="0"/>
              <a:t>3</a:t>
            </a:r>
            <a:r>
              <a:rPr lang="ko-KR" altLang="en-US" dirty="0" smtClean="0"/>
              <a:t>층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321472" y="162880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1227707" y="6141995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1027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주어진 문장을 읽고 자연스러운 대화문이 되도록 배열하시오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772815"/>
            <a:ext cx="5328592" cy="670765"/>
          </a:xfrm>
          <a:prstGeom prst="roundRect">
            <a:avLst/>
          </a:prstGeom>
          <a:solidFill>
            <a:srgbClr val="DBCBB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a. </a:t>
            </a:r>
            <a:r>
              <a:rPr lang="ja-JP" altLang="en-US" dirty="0" smtClean="0">
                <a:solidFill>
                  <a:schemeClr val="tx1"/>
                </a:solidFill>
              </a:rPr>
              <a:t>はい、はじめてです。よろしく　おねがいします。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3568" y="3334298"/>
            <a:ext cx="3240360" cy="6707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c. </a:t>
            </a:r>
            <a:r>
              <a:rPr lang="ja-JP" altLang="en-US" dirty="0" smtClean="0">
                <a:solidFill>
                  <a:schemeClr val="tx1"/>
                </a:solidFill>
              </a:rPr>
              <a:t>ソウルは　はじめてですか。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483768" y="2564903"/>
            <a:ext cx="5976664" cy="670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b. </a:t>
            </a:r>
            <a:r>
              <a:rPr lang="ja-JP" altLang="en-US" dirty="0" smtClean="0">
                <a:solidFill>
                  <a:schemeClr val="tx1"/>
                </a:solidFill>
              </a:rPr>
              <a:t>こちらこそ　よろしく。どうｋとうの　てんきは　どうですか。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292080" y="4005063"/>
            <a:ext cx="3168352" cy="6707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d. </a:t>
            </a:r>
            <a:r>
              <a:rPr lang="ja-JP" altLang="en-US" dirty="0" smtClean="0">
                <a:solidFill>
                  <a:schemeClr val="tx1"/>
                </a:solidFill>
              </a:rPr>
              <a:t>ここより　あたたかいです。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148851"/>
            <a:ext cx="1404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/>
              <a:t>c</a:t>
            </a:r>
            <a:endParaRPr lang="ko-KR" altLang="en-US" sz="4400" dirty="0"/>
          </a:p>
        </p:txBody>
      </p:sp>
      <p:sp>
        <p:nvSpPr>
          <p:cNvPr id="16" name="오른쪽 화살표 15"/>
          <p:cNvSpPr/>
          <p:nvPr/>
        </p:nvSpPr>
        <p:spPr>
          <a:xfrm>
            <a:off x="2663788" y="5397896"/>
            <a:ext cx="360040" cy="288032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4427984" y="5397896"/>
            <a:ext cx="360040" cy="288032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>
            <a:off x="6194274" y="5397896"/>
            <a:ext cx="360040" cy="288032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023828" y="5157191"/>
            <a:ext cx="1404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rgbClr val="FF0000"/>
                </a:solidFill>
              </a:rPr>
              <a:t>a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0118" y="5157191"/>
            <a:ext cx="1404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rgbClr val="FF0000"/>
                </a:solidFill>
              </a:rPr>
              <a:t>b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4314" y="5148850"/>
            <a:ext cx="1404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rgbClr val="FF0000"/>
                </a:solidFill>
              </a:rPr>
              <a:t>d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빈칸에 들어갈 말로 가장 알맞은 것을 보기에서 골라 쓰시오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529" y="3607558"/>
            <a:ext cx="540000" cy="253490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5004048" y="3861048"/>
            <a:ext cx="2736304" cy="1296144"/>
          </a:xfrm>
          <a:prstGeom prst="roundRect">
            <a:avLst/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584" y="2060848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はじめまして。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キ</a:t>
            </a:r>
            <a:r>
              <a:rPr lang="ja-JP" altLang="en-US" dirty="0" smtClean="0"/>
              <a:t>ム・シフです。　</a:t>
            </a:r>
            <a:r>
              <a:rPr lang="ja-JP" altLang="en-US" u="sng" dirty="0" smtClean="0"/>
              <a:t>　　　　　　　　　　　　　</a:t>
            </a:r>
            <a:r>
              <a:rPr lang="ja-JP" altLang="en-US" dirty="0" smtClean="0"/>
              <a:t>から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こうこ</a:t>
            </a:r>
            <a:r>
              <a:rPr lang="ja-JP" altLang="en-US" dirty="0" smtClean="0"/>
              <a:t>う　２ねんせいです。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どう</a:t>
            </a:r>
            <a:r>
              <a:rPr lang="ja-JP" altLang="en-US" dirty="0" smtClean="0"/>
              <a:t>ぞ　よろしく　おねがいします。</a:t>
            </a:r>
            <a:endParaRPr lang="ko-KR" altLang="en-US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6444208" y="4005064"/>
            <a:ext cx="963724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ソウル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5319700" y="4005064"/>
            <a:ext cx="963724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ここ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5319700" y="4509120"/>
            <a:ext cx="963724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えき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6444208" y="4509120"/>
            <a:ext cx="963724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バス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131840" y="2636912"/>
            <a:ext cx="963724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ソウル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나의 성은 일본어로 어떻게 쓸까요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023216"/>
              </p:ext>
            </p:extLst>
          </p:nvPr>
        </p:nvGraphicFramePr>
        <p:xfrm>
          <a:off x="395536" y="1268760"/>
          <a:ext cx="2412268" cy="525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6134"/>
                <a:gridCol w="1206134"/>
              </a:tblGrid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김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キム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이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イ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박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パク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채</a:t>
                      </a:r>
                      <a:r>
                        <a:rPr lang="en-US" altLang="ko-KR" dirty="0" smtClean="0"/>
                        <a:t>/</a:t>
                      </a:r>
                      <a:r>
                        <a:rPr lang="ko-KR" altLang="en-US" dirty="0" smtClean="0"/>
                        <a:t>최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チェ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전</a:t>
                      </a:r>
                      <a:r>
                        <a:rPr lang="en-US" altLang="ko-KR" dirty="0" smtClean="0"/>
                        <a:t>/</a:t>
                      </a:r>
                      <a:r>
                        <a:rPr lang="ko-KR" altLang="en-US" dirty="0" smtClean="0"/>
                        <a:t>정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チョン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강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カン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조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チョ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윤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ユン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장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チャン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임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イム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95449"/>
              </p:ext>
            </p:extLst>
          </p:nvPr>
        </p:nvGraphicFramePr>
        <p:xfrm>
          <a:off x="6300192" y="1268760"/>
          <a:ext cx="2412268" cy="525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6134"/>
                <a:gridCol w="1206134"/>
              </a:tblGrid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고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문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ムン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양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ヤン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배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ペ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백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ペク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홍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ホン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남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ナム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심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シム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노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丿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하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 smtClean="0"/>
                        <a:t>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11053"/>
              </p:ext>
            </p:extLst>
          </p:nvPr>
        </p:nvGraphicFramePr>
        <p:xfrm>
          <a:off x="3347864" y="1268760"/>
          <a:ext cx="2412268" cy="525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6134"/>
                <a:gridCol w="1206134"/>
              </a:tblGrid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한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ハン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신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シン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어</a:t>
                      </a:r>
                      <a:r>
                        <a:rPr lang="en-US" altLang="ko-KR" sz="1800" dirty="0" smtClean="0"/>
                        <a:t>/</a:t>
                      </a:r>
                      <a:r>
                        <a:rPr lang="ko-KR" altLang="en-US" sz="1800" dirty="0" smtClean="0"/>
                        <a:t>오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オ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서</a:t>
                      </a:r>
                      <a:r>
                        <a:rPr lang="en-US" altLang="ko-KR" sz="1800" dirty="0" smtClean="0"/>
                        <a:t>/</a:t>
                      </a:r>
                      <a:r>
                        <a:rPr lang="ko-KR" altLang="en-US" sz="1800" dirty="0" smtClean="0"/>
                        <a:t>소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ソ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권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クォン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황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ファン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선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손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성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송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ソン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안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アン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유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ユ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56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진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チン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6264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 smtClean="0"/>
              <a:t>おひさしぶりです。</a:t>
            </a:r>
            <a:r>
              <a:rPr lang="ko-KR" altLang="en-US" dirty="0" smtClean="0"/>
              <a:t>오랜만입니다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 smtClean="0"/>
              <a:t>おかわり　ありません。</a:t>
            </a:r>
            <a:r>
              <a:rPr lang="ko-KR" altLang="en-US" dirty="0" smtClean="0"/>
              <a:t>별일 없으십니까</a:t>
            </a:r>
            <a:r>
              <a:rPr lang="en-US" altLang="ko-KR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 smtClean="0"/>
              <a:t>おげんきですか。 </a:t>
            </a:r>
            <a:r>
              <a:rPr lang="ko-KR" altLang="en-US" dirty="0" smtClean="0"/>
              <a:t>잘 지내십니까</a:t>
            </a:r>
            <a:r>
              <a:rPr lang="en-US" altLang="ko-KR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MS UI Gothic"/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 smtClean="0"/>
              <a:t>おかげさまで　げんきです。</a:t>
            </a:r>
            <a:r>
              <a:rPr lang="ko-KR" altLang="en-US" dirty="0" smtClean="0"/>
              <a:t>덕분에 잘 지냅니다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MS UI Gothic"/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 smtClean="0"/>
              <a:t>では、しつれいします。</a:t>
            </a:r>
            <a:r>
              <a:rPr lang="ko-KR" altLang="en-US" dirty="0" smtClean="0"/>
              <a:t>그럼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실례하겠습니다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➏</a:t>
            </a:r>
            <a:r>
              <a:rPr lang="ko-KR" altLang="en-US" dirty="0" smtClean="0"/>
              <a:t> </a:t>
            </a:r>
            <a:r>
              <a:rPr lang="ja-JP" altLang="en-US" dirty="0" smtClean="0"/>
              <a:t>おきを　つけて。</a:t>
            </a:r>
            <a:r>
              <a:rPr lang="ko-KR" altLang="en-US" dirty="0" err="1" smtClean="0"/>
              <a:t>조심히</a:t>
            </a:r>
            <a:r>
              <a:rPr lang="ko-KR" altLang="en-US" dirty="0" smtClean="0"/>
              <a:t> 가세요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인사 표현을 더 알아봅시다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0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6264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 smtClean="0"/>
              <a:t>わたしは　たなか　えりと　もうします。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　　</a:t>
            </a:r>
            <a:r>
              <a:rPr lang="ko-KR" altLang="en-US" dirty="0" smtClean="0"/>
              <a:t>저는 </a:t>
            </a:r>
            <a:r>
              <a:rPr lang="ko-KR" altLang="en-US" dirty="0" err="1" smtClean="0"/>
              <a:t>다나카</a:t>
            </a:r>
            <a:r>
              <a:rPr lang="ko-KR" altLang="en-US" dirty="0" smtClean="0"/>
              <a:t> 에리라고 합니다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 smtClean="0"/>
              <a:t>わたしの　しゅみは　コスプレです。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　　</a:t>
            </a:r>
            <a:r>
              <a:rPr lang="ko-KR" altLang="en-US" dirty="0" smtClean="0"/>
              <a:t>저의 취미는 </a:t>
            </a:r>
            <a:r>
              <a:rPr lang="ko-KR" altLang="en-US" dirty="0" err="1" smtClean="0"/>
              <a:t>코스프레입니다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 smtClean="0"/>
              <a:t>ふるさとは　おおさかです。 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　　</a:t>
            </a:r>
            <a:r>
              <a:rPr lang="ko-KR" altLang="en-US" dirty="0" smtClean="0"/>
              <a:t>고향은 오사카입니다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소개 표현을 더 알아봅시다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0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1. 10</a:t>
            </a:r>
            <a:r>
              <a:rPr lang="ko-KR" altLang="en-US" dirty="0" smtClean="0"/>
              <a:t>년 후 나의 모습을 명함으로 만들어 친구에게 소개해 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소개받은 친구의 이름을 적어 봅시다</a:t>
            </a:r>
            <a:r>
              <a:rPr lang="en-US" altLang="ko-KR" dirty="0" smtClean="0"/>
              <a:t>. (185</a:t>
            </a:r>
            <a:r>
              <a:rPr lang="ko-KR" altLang="en-US" dirty="0" smtClean="0"/>
              <a:t>쪽에 다양한 명함이 있습니다</a:t>
            </a:r>
            <a:r>
              <a:rPr lang="en-US" altLang="ko-KR" dirty="0" smtClean="0"/>
              <a:t>.)</a:t>
            </a:r>
            <a:endParaRPr lang="ko-KR" altLang="en-US" dirty="0"/>
          </a:p>
        </p:txBody>
      </p:sp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036" y="2276872"/>
            <a:ext cx="3995936" cy="22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4797152"/>
            <a:ext cx="5832648" cy="128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はじめまして。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わたし</a:t>
            </a:r>
            <a:r>
              <a:rPr lang="ja-JP" altLang="en-US" dirty="0" smtClean="0"/>
              <a:t>は　〇〇○です（〇〇○と　もうします）。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よろし</a:t>
            </a:r>
            <a:r>
              <a:rPr lang="ja-JP" altLang="en-US" dirty="0" smtClean="0"/>
              <a:t>く　おねがいします。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67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방문 예절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462718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/>
              <a:t>방문 시에는 일찍 도착해도 약속시간의 </a:t>
            </a:r>
            <a:r>
              <a:rPr lang="en-US" altLang="ko-KR" dirty="0" smtClean="0"/>
              <a:t>5</a:t>
            </a:r>
            <a:r>
              <a:rPr lang="ko-KR" altLang="en-US" dirty="0" smtClean="0"/>
              <a:t>분 전 정도로 맞추어서 방문하고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외투는 밖에서 벗고 뒤집어 접어 팔에 걸고 들어가며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헤어질 때는 한 번이라도 더 인사하는 것이 예의라고 생각하여 상대방이 보이지 않을 때까지 배웅합니다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65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일본의 성씨 </a:t>
            </a:r>
            <a:r>
              <a:rPr lang="en-US" altLang="ko-KR" dirty="0" smtClean="0"/>
              <a:t>BEST 10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395536" y="1826872"/>
            <a:ext cx="1440000" cy="9000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1. </a:t>
            </a:r>
            <a:r>
              <a:rPr lang="ja-JP" altLang="en-US" dirty="0" smtClean="0">
                <a:solidFill>
                  <a:schemeClr val="tx1"/>
                </a:solidFill>
              </a:rPr>
              <a:t>さとう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佐藤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380472" y="1826872"/>
            <a:ext cx="1440000" cy="90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5. </a:t>
            </a:r>
            <a:r>
              <a:rPr lang="ja-JP" altLang="en-US" dirty="0" smtClean="0">
                <a:solidFill>
                  <a:schemeClr val="tx1"/>
                </a:solidFill>
              </a:rPr>
              <a:t>わたなべ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渡辺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41770" y="1826872"/>
            <a:ext cx="1440000" cy="90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2. </a:t>
            </a:r>
            <a:r>
              <a:rPr lang="ja-JP" altLang="en-US" dirty="0" smtClean="0">
                <a:solidFill>
                  <a:schemeClr val="tx1"/>
                </a:solidFill>
              </a:rPr>
              <a:t>すずき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鈴木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888004" y="1826872"/>
            <a:ext cx="144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3. </a:t>
            </a:r>
            <a:r>
              <a:rPr lang="ja-JP" altLang="en-US" dirty="0" smtClean="0">
                <a:solidFill>
                  <a:schemeClr val="tx1"/>
                </a:solidFill>
              </a:rPr>
              <a:t>たかはし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高橋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634238" y="1826872"/>
            <a:ext cx="1440000" cy="900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4. </a:t>
            </a:r>
            <a:r>
              <a:rPr lang="ja-JP" altLang="en-US" dirty="0" smtClean="0">
                <a:solidFill>
                  <a:schemeClr val="tx1"/>
                </a:solidFill>
              </a:rPr>
              <a:t>たなか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田中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95536" y="3356992"/>
            <a:ext cx="1440000" cy="9000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6. </a:t>
            </a:r>
            <a:r>
              <a:rPr lang="ja-JP" altLang="en-US" dirty="0" smtClean="0">
                <a:solidFill>
                  <a:schemeClr val="tx1"/>
                </a:solidFill>
              </a:rPr>
              <a:t>いとう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伊藤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380472" y="3356992"/>
            <a:ext cx="1440000" cy="90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10. </a:t>
            </a:r>
            <a:r>
              <a:rPr lang="ja-JP" altLang="en-US" dirty="0">
                <a:solidFill>
                  <a:schemeClr val="tx1"/>
                </a:solidFill>
              </a:rPr>
              <a:t>か</a:t>
            </a:r>
            <a:r>
              <a:rPr lang="ja-JP" altLang="en-US" dirty="0" smtClean="0">
                <a:solidFill>
                  <a:schemeClr val="tx1"/>
                </a:solidFill>
              </a:rPr>
              <a:t>とう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加藤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141770" y="3356992"/>
            <a:ext cx="1440000" cy="9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7. </a:t>
            </a:r>
            <a:r>
              <a:rPr lang="ja-JP" altLang="en-US" dirty="0" smtClean="0">
                <a:solidFill>
                  <a:schemeClr val="tx1"/>
                </a:solidFill>
              </a:rPr>
              <a:t>やまもと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山本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888004" y="3356992"/>
            <a:ext cx="1440000" cy="900000"/>
          </a:xfrm>
          <a:prstGeom prst="roundRect">
            <a:avLst/>
          </a:prstGeom>
          <a:solidFill>
            <a:srgbClr val="FCE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8. </a:t>
            </a:r>
            <a:r>
              <a:rPr lang="ja-JP" altLang="en-US" dirty="0" smtClean="0">
                <a:solidFill>
                  <a:schemeClr val="tx1"/>
                </a:solidFill>
              </a:rPr>
              <a:t>なかむら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中村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634238" y="3356992"/>
            <a:ext cx="1440000" cy="90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9. </a:t>
            </a:r>
            <a:r>
              <a:rPr lang="ja-JP" altLang="en-US" dirty="0" smtClean="0">
                <a:solidFill>
                  <a:schemeClr val="tx1"/>
                </a:solidFill>
              </a:rPr>
              <a:t>こばやし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小林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/>
                </a:solidFill>
              </a:rPr>
              <a:t>일본의 선물 문화와 인사 예절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선물 문화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/>
              <a:t>일본은 선물의 나라라고 불릴 정도로 선물을 자주 주고받는다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선물은 </a:t>
            </a:r>
            <a:r>
              <a:rPr lang="ko-KR" altLang="en-US" dirty="0"/>
              <a:t>비싸지 않고 실용적인 것으로 하지만 포장에 신경을 </a:t>
            </a:r>
            <a:r>
              <a:rPr lang="ko-KR" altLang="en-US" dirty="0" smtClean="0"/>
              <a:t>많이 쓴다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78262"/>
            <a:ext cx="1691680" cy="126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780928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>
                <a:solidFill>
                  <a:schemeClr val="accent2"/>
                </a:solidFill>
              </a:rPr>
              <a:t>오미야게</a:t>
            </a:r>
            <a:r>
              <a:rPr lang="en-US" altLang="ko-KR" dirty="0" smtClean="0">
                <a:solidFill>
                  <a:schemeClr val="accent2"/>
                </a:solidFill>
              </a:rPr>
              <a:t>(</a:t>
            </a:r>
            <a:r>
              <a:rPr lang="ja-JP" altLang="en-US" dirty="0" smtClean="0">
                <a:solidFill>
                  <a:schemeClr val="accent2"/>
                </a:solidFill>
              </a:rPr>
              <a:t>おみやげ</a:t>
            </a:r>
            <a:r>
              <a:rPr lang="en-US" altLang="ja-JP" dirty="0" smtClean="0">
                <a:solidFill>
                  <a:schemeClr val="accent2"/>
                </a:solidFill>
              </a:rPr>
              <a:t>)</a:t>
            </a:r>
            <a:r>
              <a:rPr lang="en-US" altLang="ja-JP" dirty="0" smtClean="0"/>
              <a:t> : </a:t>
            </a:r>
            <a:r>
              <a:rPr lang="ko-KR" altLang="en-US" dirty="0" smtClean="0"/>
              <a:t>출장이나 여행을 다녀오면서 기념으로 사오는 선물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err="1" smtClean="0">
                <a:solidFill>
                  <a:schemeClr val="accent1">
                    <a:lumMod val="75000"/>
                  </a:schemeClr>
                </a:solidFill>
              </a:rPr>
              <a:t>프레젠트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プレゼント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altLang="ja-JP" dirty="0" smtClean="0"/>
              <a:t> : </a:t>
            </a:r>
            <a:r>
              <a:rPr lang="ko-KR" altLang="en-US" dirty="0" smtClean="0"/>
              <a:t>생일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졸업 등을 축하하며 주고받는 선물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err="1" smtClean="0">
                <a:solidFill>
                  <a:schemeClr val="accent3">
                    <a:lumMod val="75000"/>
                  </a:schemeClr>
                </a:solidFill>
              </a:rPr>
              <a:t>오추겐</a:t>
            </a: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おしゅうげん</a:t>
            </a:r>
            <a:r>
              <a:rPr lang="en-US" altLang="ja-JP" dirty="0" smtClean="0"/>
              <a:t>) : </a:t>
            </a:r>
            <a:r>
              <a:rPr lang="ko-KR" altLang="en-US" dirty="0" smtClean="0"/>
              <a:t>평소에 신세를 진 사람에게 감사의 마음을 담아 여름에 전하는 선물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오세이보</a:t>
            </a:r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ja-JP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おせいぼ</a:t>
            </a:r>
            <a:r>
              <a:rPr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altLang="ja-JP" dirty="0" smtClean="0"/>
              <a:t> </a:t>
            </a:r>
            <a:r>
              <a:rPr lang="en-US" altLang="ja-JP" dirty="0"/>
              <a:t>: </a:t>
            </a:r>
            <a:r>
              <a:rPr lang="ko-KR" altLang="en-US" dirty="0"/>
              <a:t>평소에 신세를 진 사람에게 감사의 마음을 담아 </a:t>
            </a:r>
            <a:r>
              <a:rPr lang="ko-KR" altLang="en-US" dirty="0" smtClean="0"/>
              <a:t>연</a:t>
            </a:r>
            <a:r>
              <a:rPr lang="ko-KR" altLang="en-US" dirty="0"/>
              <a:t>말</a:t>
            </a:r>
            <a:r>
              <a:rPr lang="ko-KR" altLang="en-US" dirty="0" smtClean="0"/>
              <a:t>에 </a:t>
            </a:r>
            <a:r>
              <a:rPr lang="ko-KR" altLang="en-US" dirty="0"/>
              <a:t>전하는 선물</a:t>
            </a:r>
          </a:p>
          <a:p>
            <a:pPr>
              <a:lnSpc>
                <a:spcPct val="150000"/>
              </a:lnSpc>
            </a:pPr>
            <a:r>
              <a:rPr lang="ko-KR" altLang="en-US" dirty="0" err="1" smtClean="0">
                <a:solidFill>
                  <a:schemeClr val="accent6"/>
                </a:solidFill>
              </a:rPr>
              <a:t>데미야게</a:t>
            </a:r>
            <a:r>
              <a:rPr lang="en-US" altLang="ko-KR" dirty="0" smtClean="0">
                <a:solidFill>
                  <a:schemeClr val="accent6"/>
                </a:solidFill>
              </a:rPr>
              <a:t>(</a:t>
            </a:r>
            <a:r>
              <a:rPr lang="ja-JP" altLang="en-US" dirty="0" smtClean="0">
                <a:solidFill>
                  <a:schemeClr val="accent6"/>
                </a:solidFill>
              </a:rPr>
              <a:t>てみやげ</a:t>
            </a:r>
            <a:r>
              <a:rPr lang="en-US" altLang="ja-JP" dirty="0" smtClean="0">
                <a:solidFill>
                  <a:schemeClr val="accent6"/>
                </a:solidFill>
              </a:rPr>
              <a:t>)</a:t>
            </a:r>
            <a:r>
              <a:rPr lang="en-US" altLang="ja-JP" dirty="0" smtClean="0"/>
              <a:t> : </a:t>
            </a:r>
            <a:r>
              <a:rPr lang="ko-KR" altLang="en-US" dirty="0" smtClean="0"/>
              <a:t>다른 사람의 집에 방문할 때 가져가는 과자나 과일 같은 간단한 선물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43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202342"/>
            <a:ext cx="8695029" cy="48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8208912" cy="54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/>
                </a:solidFill>
              </a:rPr>
              <a:t>일본의 선물 문화와 인사 예절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인사 예절</a:t>
            </a:r>
            <a:endParaRPr lang="en-US" altLang="ko-KR" dirty="0" smtClean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일본에서는 악수를 거의 하지 않으며</a:t>
            </a:r>
            <a:r>
              <a:rPr lang="en-US" altLang="ko-KR" dirty="0"/>
              <a:t>, </a:t>
            </a:r>
            <a:r>
              <a:rPr lang="ko-KR" altLang="en-US" dirty="0"/>
              <a:t>처음 만난 </a:t>
            </a:r>
            <a:r>
              <a:rPr lang="ko-KR" altLang="en-US" dirty="0" smtClean="0"/>
              <a:t>사람에게는 「</a:t>
            </a:r>
            <a:r>
              <a:rPr lang="ko-KR" altLang="en-US" dirty="0"/>
              <a:t>はじめまして」라고 말하면서 고개를 숙여 인사한다</a:t>
            </a:r>
            <a:r>
              <a:rPr lang="en-US" altLang="ko-KR" dirty="0"/>
              <a:t>. </a:t>
            </a:r>
            <a:r>
              <a:rPr lang="ko-KR" altLang="en-US" dirty="0"/>
              <a:t>명함을 </a:t>
            </a:r>
            <a:r>
              <a:rPr lang="ko-KR" altLang="en-US" dirty="0" smtClean="0"/>
              <a:t>건넬 </a:t>
            </a:r>
            <a:r>
              <a:rPr lang="ko-KR" altLang="en-US" dirty="0"/>
              <a:t>때에는 자신의 이름이 보이도록 두 손으로 건네고</a:t>
            </a:r>
            <a:r>
              <a:rPr lang="en-US" altLang="ko-KR" dirty="0"/>
              <a:t>, </a:t>
            </a:r>
            <a:r>
              <a:rPr lang="ko-KR" altLang="en-US" dirty="0"/>
              <a:t>이름의 </a:t>
            </a:r>
            <a:r>
              <a:rPr lang="ko-KR" altLang="en-US" dirty="0" smtClean="0"/>
              <a:t>한자를 </a:t>
            </a:r>
            <a:r>
              <a:rPr lang="ko-KR" altLang="en-US" dirty="0"/>
              <a:t>어떻게 읽어야 할지 모를 때에는 </a:t>
            </a:r>
            <a:r>
              <a:rPr lang="ko-KR" altLang="en-US" dirty="0" smtClean="0"/>
              <a:t>직접 </a:t>
            </a:r>
            <a:r>
              <a:rPr lang="ko-KR" altLang="en-US" dirty="0"/>
              <a:t>물어보아도 </a:t>
            </a:r>
            <a:r>
              <a:rPr lang="ko-KR" altLang="en-US" dirty="0" smtClean="0"/>
              <a:t>실례가 되지 </a:t>
            </a:r>
            <a:r>
              <a:rPr lang="ko-KR" altLang="en-US" dirty="0"/>
              <a:t>않는다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89" y="4672271"/>
            <a:ext cx="2944415" cy="19629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3278019"/>
            <a:ext cx="2599065" cy="34192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257788"/>
            <a:ext cx="2750969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/>
                </a:solidFill>
              </a:rPr>
              <a:t>일본의 선물 문화와 인사 예절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014271"/>
              </p:ext>
            </p:extLst>
          </p:nvPr>
        </p:nvGraphicFramePr>
        <p:xfrm>
          <a:off x="395536" y="1628800"/>
          <a:ext cx="8352925" cy="14401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275"/>
                <a:gridCol w="1193275"/>
                <a:gridCol w="1193275"/>
                <a:gridCol w="1193275"/>
                <a:gridCol w="1193275"/>
                <a:gridCol w="1193275"/>
                <a:gridCol w="1193275"/>
              </a:tblGrid>
              <a:tr h="4800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한국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일본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미국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중국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프랑스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독일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스페인</a:t>
                      </a:r>
                      <a:endParaRPr lang="ko-KR" altLang="en-US" sz="1400" dirty="0"/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안녕하세요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곤니찌와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헬로우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니</a:t>
                      </a:r>
                      <a:r>
                        <a:rPr lang="ko-KR" altLang="en-US" sz="1400" dirty="0" smtClean="0"/>
                        <a:t> 하오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봉주흐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구텐탁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올라</a:t>
                      </a:r>
                      <a:endParaRPr lang="ko-KR" altLang="en-US" sz="1400" dirty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こんにちは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Hello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你好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Bonjour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Guten</a:t>
                      </a:r>
                      <a:r>
                        <a:rPr lang="en-US" altLang="ko-KR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Tag 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¡</a:t>
                      </a:r>
                      <a:r>
                        <a:rPr lang="en-US" altLang="ko-KR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Hola</a:t>
                      </a:r>
                      <a:endParaRPr lang="ko-KR" altLang="en-US" sz="1400" dirty="0" smtClean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각 나라의 인사 표현</a:t>
            </a:r>
            <a:endParaRPr lang="en-US" altLang="ko-KR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5536" y="328498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일본인의 언어행동 문화</a:t>
            </a:r>
            <a:endParaRPr lang="en-US" altLang="ko-KR" dirty="0" smtClean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683568" y="3861048"/>
            <a:ext cx="5544616" cy="648072"/>
          </a:xfrm>
          <a:prstGeom prst="roundRect">
            <a:avLst/>
          </a:prstGeom>
          <a:solidFill>
            <a:srgbClr val="DBCBB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개인적인 질문은 삼간다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83568" y="5422531"/>
            <a:ext cx="5544616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자신의 생각을 잘 나타내지 않는다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3568" y="4653136"/>
            <a:ext cx="5544616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직설적으로 말하지 않는다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83568" y="6093296"/>
            <a:ext cx="5544616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「すみません」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ja-JP" altLang="en-US" dirty="0">
                <a:solidFill>
                  <a:schemeClr val="tx1"/>
                </a:solidFill>
              </a:rPr>
              <a:t>「ありがとう」 </a:t>
            </a:r>
            <a:r>
              <a:rPr lang="ko-KR" altLang="en-US" dirty="0">
                <a:solidFill>
                  <a:schemeClr val="tx1"/>
                </a:solidFill>
              </a:rPr>
              <a:t>등의 말을 자주 사용한다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인사와 감사 표현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374093"/>
            <a:ext cx="2340000" cy="22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308" y="1681939"/>
            <a:ext cx="468052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かんこうきゃ</a:t>
            </a:r>
            <a:r>
              <a:rPr lang="ja-JP" altLang="en-US" dirty="0" smtClean="0"/>
              <a:t>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こんにちは。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ガイ</a:t>
            </a:r>
            <a:r>
              <a:rPr lang="ja-JP" altLang="en-US" dirty="0" smtClean="0"/>
              <a:t>ド</a:t>
            </a:r>
            <a:r>
              <a:rPr lang="en-US" altLang="ja-JP" dirty="0" smtClean="0"/>
              <a:t>		</a:t>
            </a:r>
            <a:r>
              <a:rPr lang="ja-JP" altLang="en-US" dirty="0" smtClean="0"/>
              <a:t>こんにちは。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en-US" altLang="ko-KR" dirty="0" smtClean="0"/>
              <a:t>	</a:t>
            </a:r>
            <a:r>
              <a:rPr lang="ja-JP" altLang="en-US" dirty="0" smtClean="0"/>
              <a:t>ようこそ　かんこくへ。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182948"/>
            <a:ext cx="2340000" cy="22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5604" y="4149080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かんこうきゃ</a:t>
            </a:r>
            <a:r>
              <a:rPr lang="ja-JP" altLang="en-US" dirty="0" smtClean="0"/>
              <a:t>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これ、どうぞ。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ガイ</a:t>
            </a:r>
            <a:r>
              <a:rPr lang="ja-JP" altLang="en-US" dirty="0" smtClean="0"/>
              <a:t>ド</a:t>
            </a:r>
            <a:r>
              <a:rPr lang="en-US" altLang="ja-JP" dirty="0" smtClean="0"/>
              <a:t>		</a:t>
            </a:r>
            <a:r>
              <a:rPr lang="ja-JP" altLang="en-US" dirty="0"/>
              <a:t>あ</a:t>
            </a:r>
            <a:r>
              <a:rPr lang="ja-JP" altLang="en-US" dirty="0" smtClean="0"/>
              <a:t>、ありがとうごじます。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en-US" altLang="ko-KR" dirty="0" smtClean="0"/>
              <a:t>	</a:t>
            </a:r>
            <a:r>
              <a:rPr lang="ja-JP" altLang="en-US" dirty="0" smtClean="0"/>
              <a:t>さよなら。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かんこうきゃ</a:t>
            </a:r>
            <a:r>
              <a:rPr lang="ja-JP" altLang="en-US" dirty="0" smtClean="0"/>
              <a:t>く</a:t>
            </a:r>
            <a:r>
              <a:rPr lang="en-US" altLang="ja-JP" dirty="0" smtClean="0"/>
              <a:t>	</a:t>
            </a:r>
            <a:r>
              <a:rPr lang="ja-JP" altLang="en-US" dirty="0" smtClean="0"/>
              <a:t>さようなら。</a:t>
            </a:r>
            <a:endParaRPr lang="ko-KR" altLang="en-US" dirty="0"/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5576" y="1415934"/>
            <a:ext cx="360000" cy="3600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35896" y="3933056"/>
            <a:ext cx="360000" cy="360000"/>
          </a:xfrm>
          <a:prstGeom prst="rect">
            <a:avLst/>
          </a:prstGeom>
        </p:spPr>
      </p:pic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7734" y="1908094"/>
            <a:ext cx="360000" cy="360000"/>
          </a:xfrm>
          <a:prstGeom prst="rect">
            <a:avLst/>
          </a:prstGeom>
        </p:spPr>
      </p:pic>
      <p:pic>
        <p:nvPicPr>
          <p:cNvPr id="8" name="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7734" y="2431434"/>
            <a:ext cx="360000" cy="360000"/>
          </a:xfrm>
          <a:prstGeom prst="rect">
            <a:avLst/>
          </a:prstGeom>
        </p:spPr>
      </p:pic>
      <p:pic>
        <p:nvPicPr>
          <p:cNvPr id="9" name="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7734" y="3014244"/>
            <a:ext cx="360000" cy="360000"/>
          </a:xfrm>
          <a:prstGeom prst="rect">
            <a:avLst/>
          </a:prstGeom>
        </p:spPr>
      </p:pic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8352" y="4360669"/>
            <a:ext cx="360000" cy="360000"/>
          </a:xfrm>
          <a:prstGeom prst="rect">
            <a:avLst/>
          </a:prstGeom>
        </p:spPr>
      </p:pic>
      <p:pic>
        <p:nvPicPr>
          <p:cNvPr id="11" name="5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8352" y="4908949"/>
            <a:ext cx="360000" cy="360000"/>
          </a:xfrm>
          <a:prstGeom prst="rect">
            <a:avLst/>
          </a:prstGeom>
        </p:spPr>
      </p:pic>
      <p:pic>
        <p:nvPicPr>
          <p:cNvPr id="12" name="6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8352" y="5473047"/>
            <a:ext cx="360000" cy="360000"/>
          </a:xfrm>
          <a:prstGeom prst="rect">
            <a:avLst/>
          </a:prstGeom>
        </p:spPr>
      </p:pic>
      <p:pic>
        <p:nvPicPr>
          <p:cNvPr id="13" name="7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8352" y="59924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/>
                </a:solidFill>
              </a:rPr>
              <a:t>한국과 일본의 인사 표현을 조사해 보자</a:t>
            </a:r>
            <a:r>
              <a:rPr lang="en-US" altLang="ko-KR" dirty="0" smtClean="0">
                <a:solidFill>
                  <a:schemeClr val="accent2"/>
                </a:solidFill>
              </a:rPr>
              <a:t>.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7" y="1628800"/>
            <a:ext cx="872354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3285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데미야게는</a:t>
            </a:r>
            <a:r>
              <a:rPr lang="ko-KR" altLang="en-US" dirty="0" smtClean="0"/>
              <a:t> 남의 집을 방문할 때 가져가는 선물이다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 smtClean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/>
              <a:t>일본에서는 인사할 때 보통 악수를 한다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4539515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출장이나 여행을 다녀오면서 기념으로 사 오는 선물을 </a:t>
            </a:r>
            <a:r>
              <a:rPr lang="en-US" altLang="ko-KR" dirty="0" smtClean="0"/>
              <a:t>(     )</a:t>
            </a:r>
            <a:r>
              <a:rPr lang="ko-KR" altLang="en-US" dirty="0" smtClean="0"/>
              <a:t>라고 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74952" y="1761480"/>
            <a:ext cx="8445520" cy="1835636"/>
            <a:chOff x="374952" y="2025412"/>
            <a:chExt cx="8445520" cy="1835636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6775810" y="2141481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188168" y="52002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</a:rPr>
              <a:t>오미야게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66109" y="2955100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674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198671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かんこうきゃく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ガ</a:t>
            </a:r>
            <a:r>
              <a:rPr lang="ja-JP" altLang="en-US" dirty="0"/>
              <a:t>イ</a:t>
            </a:r>
            <a:r>
              <a:rPr lang="ja-JP" altLang="en-US" dirty="0" smtClean="0"/>
              <a:t>ド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</a:t>
            </a:r>
            <a:r>
              <a:rPr lang="ja-JP" altLang="en-US" dirty="0"/>
              <a:t>うこ</a:t>
            </a:r>
            <a:r>
              <a:rPr lang="ja-JP" altLang="en-US" dirty="0" smtClean="0"/>
              <a:t>そ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</a:t>
            </a:r>
            <a:r>
              <a:rPr lang="ja-JP" altLang="en-US" dirty="0"/>
              <a:t>んこ</a:t>
            </a:r>
            <a:r>
              <a:rPr lang="ja-JP" altLang="en-US" dirty="0" smtClean="0"/>
              <a:t>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これ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どうぞ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ありがとうございます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8" y="1198670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관광객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가이드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환영합니다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한국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이것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상대방에게 무언가를 권할 때 쓰는 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고맙습니다</a:t>
            </a:r>
            <a:endParaRPr lang="ko-KR" altLang="en-US" dirty="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00000" y="180000"/>
            <a:ext cx="360000" cy="36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1211788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1760056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2315868"/>
            <a:ext cx="360000" cy="360000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2852936"/>
            <a:ext cx="360000" cy="36000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3399851"/>
            <a:ext cx="360000" cy="360000"/>
          </a:xfrm>
          <a:prstGeom prst="rect">
            <a:avLst/>
          </a:prstGeom>
        </p:spPr>
      </p:pic>
      <p:pic>
        <p:nvPicPr>
          <p:cNvPr id="9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3954316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48" y="45035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1311890"/>
            <a:ext cx="8130751" cy="51845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인사말을 듣고 빈칸을 채워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5353" y="137853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5353" y="271665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5353" y="406525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5353" y="538727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812" y="1792072"/>
            <a:ext cx="360000" cy="360000"/>
          </a:xfrm>
          <a:prstGeom prst="rect">
            <a:avLst/>
          </a:prstGeom>
        </p:spPr>
      </p:pic>
      <p:pic>
        <p:nvPicPr>
          <p:cNvPr id="11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812" y="3156789"/>
            <a:ext cx="360000" cy="360000"/>
          </a:xfrm>
          <a:prstGeom prst="rect">
            <a:avLst/>
          </a:prstGeom>
        </p:spPr>
      </p:pic>
      <p:pic>
        <p:nvPicPr>
          <p:cNvPr id="1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812" y="4466472"/>
            <a:ext cx="360000" cy="360000"/>
          </a:xfrm>
          <a:prstGeom prst="rect">
            <a:avLst/>
          </a:prstGeom>
        </p:spPr>
      </p:pic>
      <p:pic>
        <p:nvPicPr>
          <p:cNvPr id="25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812" y="5805304"/>
            <a:ext cx="360000" cy="36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15383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お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474628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11074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よ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753520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う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98592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ご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20544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ざ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660232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99678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ま</a:t>
            </a:r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47750" y="171336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す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815383" y="306010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</a:t>
            </a:r>
            <a:endParaRPr lang="ko-KR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474628" y="306010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ん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11074" y="306010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に</a:t>
            </a:r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753520" y="306010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ち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8592" y="306010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は</a:t>
            </a:r>
            <a:endParaRPr lang="ko-KR" alt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815383" y="4390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こ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74628" y="4390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ん</a:t>
            </a:r>
            <a:endParaRPr lang="ko-KR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111074" y="4390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ば</a:t>
            </a:r>
            <a:endParaRPr lang="ko-KR" alt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753520" y="4390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ん</a:t>
            </a:r>
            <a:endParaRPr lang="ko-KR" alt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398592" y="4390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15383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74628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や</a:t>
            </a:r>
            <a:endParaRPr lang="ko-KR" alt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111074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す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53520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み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398592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な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020544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さ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60232" y="57574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78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2" grpId="0"/>
      <p:bldP spid="35" grpId="0"/>
      <p:bldP spid="37" grpId="0"/>
      <p:bldP spid="41" grpId="0"/>
      <p:bldP spid="43" grpId="0"/>
      <p:bldP spid="55" grpId="0"/>
      <p:bldP spid="59" grpId="0"/>
      <p:bldP spid="60" grpId="0"/>
      <p:bldP spid="62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인사말을 듣고 어울리는 그림과 연결해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737376"/>
            <a:ext cx="1438656" cy="10789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901317"/>
            <a:ext cx="1438656" cy="107899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65258"/>
            <a:ext cx="1438656" cy="10789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5229200"/>
            <a:ext cx="1438656" cy="107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209220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68" y="325614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568" y="44200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568" y="558403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034663"/>
            <a:ext cx="2877296" cy="5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3121635"/>
            <a:ext cx="2877296" cy="6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4281263"/>
            <a:ext cx="2877296" cy="6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5446666"/>
            <a:ext cx="2877296" cy="6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타원 24"/>
          <p:cNvSpPr/>
          <p:nvPr/>
        </p:nvSpPr>
        <p:spPr>
          <a:xfrm>
            <a:off x="4139952" y="227687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4139952" y="3422813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4139952" y="456875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4139952" y="571469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6156176" y="227687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6156176" y="3422813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6156176" y="456875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6156176" y="571469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>
            <a:off x="4193952" y="2331628"/>
            <a:ext cx="2016224" cy="22918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V="1">
            <a:off x="4190894" y="2348124"/>
            <a:ext cx="1991160" cy="110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>
            <a:endCxn id="40" idx="6"/>
          </p:cNvCxnSpPr>
          <p:nvPr/>
        </p:nvCxnSpPr>
        <p:spPr>
          <a:xfrm>
            <a:off x="4173279" y="4604755"/>
            <a:ext cx="2090897" cy="1163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>
            <a:stCxn id="36" idx="4"/>
          </p:cNvCxnSpPr>
          <p:nvPr/>
        </p:nvCxnSpPr>
        <p:spPr>
          <a:xfrm flipV="1">
            <a:off x="4193952" y="3495569"/>
            <a:ext cx="2044453" cy="23271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8104" y="7740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소개와 날씨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59" y="1361904"/>
            <a:ext cx="2448273" cy="23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308" y="1136580"/>
            <a:ext cx="5202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たなか</a:t>
            </a:r>
            <a:r>
              <a:rPr lang="en-US" altLang="ja-JP" dirty="0" smtClean="0"/>
              <a:t>	</a:t>
            </a:r>
            <a:r>
              <a:rPr lang="ja-JP" altLang="en-US" dirty="0" smtClean="0"/>
              <a:t>はじめまして。わたしは　たなか　えりです。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/>
              <a:t>	</a:t>
            </a:r>
            <a:r>
              <a:rPr lang="ja-JP" altLang="en-US" dirty="0" smtClean="0"/>
              <a:t>とうきょうから　きました。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ja-JP" altLang="en-US" dirty="0" smtClean="0"/>
              <a:t>どうぞ　よろしく　おねがいします。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キ</a:t>
            </a:r>
            <a:r>
              <a:rPr lang="ja-JP" altLang="en-US" dirty="0" smtClean="0"/>
              <a:t>ム</a:t>
            </a:r>
            <a:r>
              <a:rPr lang="en-US" altLang="ja-JP" dirty="0" smtClean="0"/>
              <a:t>	</a:t>
            </a:r>
            <a:r>
              <a:rPr lang="ja-JP" altLang="en-US" dirty="0" smtClean="0"/>
              <a:t>はじめまして。わたしは　キム・ミンスです。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ja-JP" altLang="en-US" dirty="0" smtClean="0"/>
              <a:t>こちらこそ　よろしく　おねがいします。</a:t>
            </a:r>
            <a:endParaRPr lang="ko-KR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818" y="4259976"/>
            <a:ext cx="2201499" cy="20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5604" y="3872081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キム</a:t>
            </a:r>
            <a:r>
              <a:rPr lang="en-US" altLang="ja-JP" dirty="0" smtClean="0"/>
              <a:t>	</a:t>
            </a:r>
            <a:r>
              <a:rPr lang="ja-JP" altLang="en-US" dirty="0" smtClean="0"/>
              <a:t>ソウルは　はじめてですか。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たな</a:t>
            </a:r>
            <a:r>
              <a:rPr lang="ja-JP" altLang="en-US" dirty="0" smtClean="0"/>
              <a:t>か</a:t>
            </a:r>
            <a:r>
              <a:rPr lang="en-US" altLang="ja-JP" dirty="0" smtClean="0"/>
              <a:t>	</a:t>
            </a:r>
            <a:r>
              <a:rPr lang="ja-JP" altLang="en-US" dirty="0" smtClean="0"/>
              <a:t>はい、はじめてです。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 smtClean="0"/>
              <a:t>ちょっと　さむいですね。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キム</a:t>
            </a:r>
            <a:r>
              <a:rPr lang="en-US" altLang="ja-JP" dirty="0" smtClean="0"/>
              <a:t>	</a:t>
            </a:r>
            <a:r>
              <a:rPr lang="ja-JP" altLang="en-US" dirty="0" smtClean="0"/>
              <a:t>とうきょうの　てんきは　どうですか。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たな</a:t>
            </a:r>
            <a:r>
              <a:rPr lang="ja-JP" altLang="en-US" dirty="0" smtClean="0"/>
              <a:t>か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こことり　あたたかいです。</a:t>
            </a:r>
            <a:endParaRPr lang="ko-KR" altLang="en-US" dirty="0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47664" y="776580"/>
            <a:ext cx="360000" cy="360000"/>
          </a:xfrm>
          <a:prstGeom prst="rect">
            <a:avLst/>
          </a:prstGeom>
        </p:spPr>
      </p:pic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8178" y="1340765"/>
            <a:ext cx="360000" cy="360000"/>
          </a:xfrm>
          <a:prstGeom prst="rect">
            <a:avLst/>
          </a:prstGeom>
        </p:spPr>
      </p:pic>
      <p:pic>
        <p:nvPicPr>
          <p:cNvPr id="9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8178" y="1908246"/>
            <a:ext cx="360000" cy="360000"/>
          </a:xfrm>
          <a:prstGeom prst="rect">
            <a:avLst/>
          </a:prstGeom>
        </p:spPr>
      </p:pic>
      <p:pic>
        <p:nvPicPr>
          <p:cNvPr id="10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8178" y="2435875"/>
            <a:ext cx="360000" cy="360000"/>
          </a:xfrm>
          <a:prstGeom prst="rect">
            <a:avLst/>
          </a:prstGeom>
        </p:spPr>
      </p:pic>
      <p:pic>
        <p:nvPicPr>
          <p:cNvPr id="11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8178" y="2995028"/>
            <a:ext cx="360000" cy="360000"/>
          </a:xfrm>
          <a:prstGeom prst="rect">
            <a:avLst/>
          </a:prstGeom>
        </p:spPr>
      </p:pic>
      <p:pic>
        <p:nvPicPr>
          <p:cNvPr id="12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8178" y="3526886"/>
            <a:ext cx="360000" cy="360000"/>
          </a:xfrm>
          <a:prstGeom prst="rect">
            <a:avLst/>
          </a:prstGeom>
        </p:spPr>
      </p:pic>
      <p:pic>
        <p:nvPicPr>
          <p:cNvPr id="13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31880" y="4074078"/>
            <a:ext cx="360000" cy="360000"/>
          </a:xfrm>
          <a:prstGeom prst="rect">
            <a:avLst/>
          </a:prstGeom>
        </p:spPr>
      </p:pic>
      <p:pic>
        <p:nvPicPr>
          <p:cNvPr id="14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31880" y="4634738"/>
            <a:ext cx="360000" cy="360000"/>
          </a:xfrm>
          <a:prstGeom prst="rect">
            <a:avLst/>
          </a:prstGeom>
        </p:spPr>
      </p:pic>
      <p:pic>
        <p:nvPicPr>
          <p:cNvPr id="15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31880" y="5193961"/>
            <a:ext cx="360000" cy="360000"/>
          </a:xfrm>
          <a:prstGeom prst="rect">
            <a:avLst/>
          </a:prstGeom>
        </p:spPr>
      </p:pic>
      <p:pic>
        <p:nvPicPr>
          <p:cNvPr id="16" name="9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31880" y="5714858"/>
            <a:ext cx="360000" cy="360000"/>
          </a:xfrm>
          <a:prstGeom prst="rect">
            <a:avLst/>
          </a:prstGeom>
        </p:spPr>
      </p:pic>
      <p:pic>
        <p:nvPicPr>
          <p:cNvPr id="17" name="10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31880" y="626319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はじめまして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わたし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とうきょう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～から　きました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こちらこそ</a:t>
            </a:r>
            <a:endParaRPr lang="en-US" altLang="ja-JP" dirty="0" smtClean="0"/>
          </a:p>
          <a:p>
            <a:endParaRPr lang="en-US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ソウ</a:t>
            </a:r>
            <a:r>
              <a:rPr lang="ja-JP" altLang="en-US" dirty="0" smtClean="0"/>
              <a:t>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ちょっと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さむい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1198670"/>
            <a:ext cx="5832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처음 뵙겠습니다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도쿄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에서 왔습니다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저야말로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서울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조금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춥다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80012" y="1198669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てんき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こ</a:t>
            </a:r>
            <a:r>
              <a:rPr lang="ja-JP" altLang="en-US" dirty="0" smtClean="0"/>
              <a:t>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あたたかい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88224" y="1198668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날씨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여기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따뜻하다</a:t>
            </a:r>
            <a:endParaRPr lang="en-US" altLang="ko-KR" dirty="0" smtClean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1216048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1760676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2320872"/>
            <a:ext cx="360000" cy="360000"/>
          </a:xfrm>
          <a:prstGeom prst="rect">
            <a:avLst/>
          </a:prstGeom>
        </p:spPr>
      </p:pic>
      <p:pic>
        <p:nvPicPr>
          <p:cNvPr id="9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2860136"/>
            <a:ext cx="360000" cy="360000"/>
          </a:xfrm>
          <a:prstGeom prst="rect">
            <a:avLst/>
          </a:prstGeom>
        </p:spPr>
      </p:pic>
      <p:pic>
        <p:nvPicPr>
          <p:cNvPr id="10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3404839"/>
            <a:ext cx="360000" cy="360000"/>
          </a:xfrm>
          <a:prstGeom prst="rect">
            <a:avLst/>
          </a:prstGeom>
        </p:spPr>
      </p:pic>
      <p:pic>
        <p:nvPicPr>
          <p:cNvPr id="12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3952352"/>
            <a:ext cx="360000" cy="360000"/>
          </a:xfrm>
          <a:prstGeom prst="rect">
            <a:avLst/>
          </a:prstGeom>
        </p:spPr>
      </p:pic>
      <p:pic>
        <p:nvPicPr>
          <p:cNvPr id="13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4517912"/>
            <a:ext cx="360000" cy="360000"/>
          </a:xfrm>
          <a:prstGeom prst="rect">
            <a:avLst/>
          </a:prstGeom>
        </p:spPr>
      </p:pic>
      <p:pic>
        <p:nvPicPr>
          <p:cNvPr id="14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288" y="5058848"/>
            <a:ext cx="360000" cy="360000"/>
          </a:xfrm>
          <a:prstGeom prst="rect">
            <a:avLst/>
          </a:prstGeom>
        </p:spPr>
      </p:pic>
      <p:pic>
        <p:nvPicPr>
          <p:cNvPr id="15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64808" y="1223128"/>
            <a:ext cx="360000" cy="360000"/>
          </a:xfrm>
          <a:prstGeom prst="rect">
            <a:avLst/>
          </a:prstGeom>
        </p:spPr>
      </p:pic>
      <p:pic>
        <p:nvPicPr>
          <p:cNvPr id="16" name="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64808" y="1762392"/>
            <a:ext cx="360000" cy="360000"/>
          </a:xfrm>
          <a:prstGeom prst="rect">
            <a:avLst/>
          </a:prstGeom>
        </p:spPr>
      </p:pic>
      <p:pic>
        <p:nvPicPr>
          <p:cNvPr id="17" name="11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64808" y="231055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1459</Words>
  <Application>Microsoft Office PowerPoint</Application>
  <PresentationFormat>화면 슬라이드 쇼(4:3)</PresentationFormat>
  <Paragraphs>481</Paragraphs>
  <Slides>41</Slides>
  <Notes>0</Notes>
  <HiddenSlides>0</HiddenSlides>
  <MMClips>76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60</cp:revision>
  <dcterms:created xsi:type="dcterms:W3CDTF">2017-12-15T08:28:39Z</dcterms:created>
  <dcterms:modified xsi:type="dcterms:W3CDTF">2018-02-07T07:39:33Z</dcterms:modified>
</cp:coreProperties>
</file>