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331" r:id="rId4"/>
    <p:sldId id="259" r:id="rId5"/>
    <p:sldId id="260" r:id="rId6"/>
    <p:sldId id="342" r:id="rId7"/>
    <p:sldId id="261" r:id="rId8"/>
    <p:sldId id="296" r:id="rId9"/>
    <p:sldId id="324" r:id="rId10"/>
    <p:sldId id="299" r:id="rId11"/>
    <p:sldId id="343" r:id="rId12"/>
    <p:sldId id="344" r:id="rId13"/>
    <p:sldId id="292" r:id="rId14"/>
    <p:sldId id="345" r:id="rId15"/>
    <p:sldId id="325" r:id="rId16"/>
    <p:sldId id="294" r:id="rId17"/>
    <p:sldId id="326" r:id="rId18"/>
    <p:sldId id="346" r:id="rId19"/>
    <p:sldId id="347" r:id="rId20"/>
    <p:sldId id="348" r:id="rId21"/>
    <p:sldId id="349" r:id="rId22"/>
    <p:sldId id="306" r:id="rId23"/>
    <p:sldId id="308" r:id="rId24"/>
    <p:sldId id="276" r:id="rId25"/>
    <p:sldId id="335" r:id="rId26"/>
    <p:sldId id="310" r:id="rId27"/>
    <p:sldId id="311" r:id="rId28"/>
    <p:sldId id="278" r:id="rId29"/>
    <p:sldId id="279" r:id="rId30"/>
    <p:sldId id="336" r:id="rId31"/>
    <p:sldId id="313" r:id="rId32"/>
    <p:sldId id="282" r:id="rId33"/>
    <p:sldId id="350" r:id="rId34"/>
    <p:sldId id="351" r:id="rId35"/>
    <p:sldId id="352" r:id="rId36"/>
    <p:sldId id="353" r:id="rId37"/>
    <p:sldId id="354" r:id="rId38"/>
    <p:sldId id="355" r:id="rId39"/>
    <p:sldId id="284" r:id="rId40"/>
    <p:sldId id="285" r:id="rId41"/>
    <p:sldId id="319" r:id="rId42"/>
    <p:sldId id="286" r:id="rId43"/>
    <p:sldId id="320" r:id="rId44"/>
    <p:sldId id="321" r:id="rId45"/>
    <p:sldId id="356" r:id="rId4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C4"/>
    <a:srgbClr val="35B1A2"/>
    <a:srgbClr val="51CBBC"/>
    <a:srgbClr val="36B4A5"/>
    <a:srgbClr val="1FA5E1"/>
    <a:srgbClr val="1AC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31BF5-E87C-42A7-A3E3-43E9E1BCEEDB}" type="datetimeFigureOut">
              <a:rPr lang="ko-KR" altLang="en-US" smtClean="0"/>
              <a:t>2018-02-05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AD797-DDB0-4F93-8277-B1E9E50A18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573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EBE9-0804-411E-9F79-BA46C0DA5D4E}" type="datetimeFigureOut">
              <a:rPr lang="ko-KR" altLang="en-US" smtClean="0"/>
              <a:t>2018-02-05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370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646549" y="921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단어</a:t>
            </a:r>
          </a:p>
        </p:txBody>
      </p:sp>
    </p:spTree>
    <p:extLst>
      <p:ext uri="{BB962C8B-B14F-4D97-AF65-F5344CB8AC3E}">
        <p14:creationId xmlns:p14="http://schemas.microsoft.com/office/powerpoint/2010/main" val="248912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캡처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7864" cy="10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02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캡처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3357"/>
            <a:ext cx="2592288" cy="44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 userDrawn="1"/>
        </p:nvSpPr>
        <p:spPr>
          <a:xfrm>
            <a:off x="827584" y="1772816"/>
            <a:ext cx="7416824" cy="5085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33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2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8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5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23601" r="6322" b="20837"/>
          <a:stretch/>
        </p:blipFill>
        <p:spPr>
          <a:xfrm>
            <a:off x="0" y="0"/>
            <a:ext cx="2417859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8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6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8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DEBE9-0804-411E-9F79-BA46C0DA5D4E}" type="datetimeFigureOut">
              <a:rPr lang="ko-KR" altLang="en-US" smtClean="0"/>
              <a:t>2018-02-05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345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5.mp3"/><Relationship Id="rId7" Type="http://schemas.openxmlformats.org/officeDocument/2006/relationships/image" Target="../media/image23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5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media" Target="../media/media17.mp3"/><Relationship Id="rId7" Type="http://schemas.openxmlformats.org/officeDocument/2006/relationships/image" Target="../media/image25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7.mp3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9.mp3"/><Relationship Id="rId7" Type="http://schemas.openxmlformats.org/officeDocument/2006/relationships/image" Target="../media/image27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9.mp3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3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3.png"/><Relationship Id="rId5" Type="http://schemas.openxmlformats.org/officeDocument/2006/relationships/image" Target="../media/image29.jpe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4.mp3"/><Relationship Id="rId7" Type="http://schemas.openxmlformats.org/officeDocument/2006/relationships/image" Target="../media/image31.jpe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4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13.png"/><Relationship Id="rId5" Type="http://schemas.openxmlformats.org/officeDocument/2006/relationships/image" Target="../media/image32.jpe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3.png"/><Relationship Id="rId5" Type="http://schemas.microsoft.com/office/2007/relationships/media" Target="../media/media3.mp3"/><Relationship Id="rId10" Type="http://schemas.openxmlformats.org/officeDocument/2006/relationships/image" Target="../media/image12.jpe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7.mp3"/><Relationship Id="rId7" Type="http://schemas.openxmlformats.org/officeDocument/2006/relationships/image" Target="../media/image34.jpe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33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7.mp3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3.png"/><Relationship Id="rId5" Type="http://schemas.microsoft.com/office/2007/relationships/media" Target="../media/media7.mp3"/><Relationship Id="rId10" Type="http://schemas.openxmlformats.org/officeDocument/2006/relationships/image" Target="../media/image16.jpeg"/><Relationship Id="rId4" Type="http://schemas.openxmlformats.org/officeDocument/2006/relationships/audio" Target="../media/media6.mp3"/><Relationship Id="rId9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media" Target="../media/media10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4" Type="http://schemas.openxmlformats.org/officeDocument/2006/relationships/audio" Target="../media/media10.mp3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media" Target="../media/media13.mp3"/><Relationship Id="rId7" Type="http://schemas.openxmlformats.org/officeDocument/2006/relationships/image" Target="../media/image20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3.mp3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7504" y="116632"/>
            <a:ext cx="6264696" cy="6624736"/>
          </a:xfrm>
          <a:prstGeom prst="rect">
            <a:avLst/>
          </a:prstGeom>
          <a:solidFill>
            <a:srgbClr val="1A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2" t="3802" r="18001" b="12811"/>
          <a:stretch/>
        </p:blipFill>
        <p:spPr>
          <a:xfrm>
            <a:off x="263769" y="260648"/>
            <a:ext cx="5973568" cy="5718737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6444208" y="116632"/>
            <a:ext cx="1296144" cy="1296144"/>
          </a:xfrm>
          <a:prstGeom prst="roundRect">
            <a:avLst/>
          </a:prstGeom>
          <a:solidFill>
            <a:srgbClr val="1FA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6516216" y="188640"/>
            <a:ext cx="1152128" cy="1152128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latin typeface="HY동녘M" pitchFamily="18" charset="-127"/>
                <a:ea typeface="HY동녘M" pitchFamily="18" charset="-127"/>
              </a:rPr>
              <a:t>8</a:t>
            </a:r>
            <a:endParaRPr lang="en-US" altLang="ko-KR" sz="60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1484784"/>
            <a:ext cx="2699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Adobe 고딕 Std B" pitchFamily="34" charset="-127"/>
                <a:ea typeface="Adobe 고딕 Std B" pitchFamily="34" charset="-127"/>
              </a:rPr>
              <a:t>お世話</a:t>
            </a:r>
            <a:r>
              <a:rPr lang="ja-JP" altLang="en-US" sz="3200" dirty="0" smtClean="0">
                <a:latin typeface="Adobe 고딕 Std B" pitchFamily="34" charset="-127"/>
                <a:ea typeface="Adobe 고딕 Std B" pitchFamily="34" charset="-127"/>
              </a:rPr>
              <a:t>に</a:t>
            </a:r>
            <a:endParaRPr lang="en-US" altLang="ja-JP" sz="3200" dirty="0" smtClean="0">
              <a:latin typeface="Adobe 고딕 Std B" pitchFamily="34" charset="-127"/>
              <a:ea typeface="Adobe 고딕 Std B" pitchFamily="34" charset="-127"/>
            </a:endParaRPr>
          </a:p>
          <a:p>
            <a:r>
              <a:rPr lang="ja-JP" altLang="en-US" sz="3200" dirty="0">
                <a:latin typeface="Adobe 고딕 Std B" pitchFamily="34" charset="-127"/>
                <a:ea typeface="Adobe 고딕 Std B" pitchFamily="34" charset="-127"/>
              </a:rPr>
              <a:t>なりました</a:t>
            </a:r>
            <a:endParaRPr lang="ko-KR" altLang="en-US" sz="3200" dirty="0"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516216" y="3087441"/>
            <a:ext cx="1080120" cy="3240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학습목표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4208" y="3413994"/>
            <a:ext cx="280831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C00000"/>
                </a:solidFill>
              </a:rPr>
              <a:t>의사소통 기본표현</a:t>
            </a:r>
            <a:endParaRPr lang="en-US" altLang="ko-KR" sz="14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/>
              <a:t>1. </a:t>
            </a:r>
            <a:r>
              <a:rPr lang="ko-KR" altLang="en-US" sz="1400" dirty="0"/>
              <a:t>추측</a:t>
            </a:r>
            <a:r>
              <a:rPr lang="en-US" altLang="ko-KR" sz="1400" dirty="0"/>
              <a:t>	</a:t>
            </a:r>
            <a:endParaRPr lang="en-US" altLang="ja-JP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2. </a:t>
            </a:r>
            <a:r>
              <a:rPr lang="ko-KR" altLang="en-US" sz="1400" dirty="0" smtClean="0"/>
              <a:t>이</a:t>
            </a:r>
            <a:r>
              <a:rPr lang="ko-KR" altLang="en-US" sz="1400" dirty="0"/>
              <a:t>유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3. </a:t>
            </a:r>
            <a:r>
              <a:rPr lang="ko-KR" altLang="en-US" sz="1400" dirty="0" smtClean="0"/>
              <a:t>사양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4. </a:t>
            </a:r>
            <a:r>
              <a:rPr lang="ko-KR" altLang="en-US" sz="1400" dirty="0" smtClean="0"/>
              <a:t>감사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5. </a:t>
            </a:r>
            <a:r>
              <a:rPr lang="ko-KR" altLang="en-US" sz="1400" dirty="0" smtClean="0"/>
              <a:t>신년</a:t>
            </a:r>
            <a:r>
              <a:rPr lang="en-US" altLang="ko-KR" sz="1400" dirty="0"/>
              <a:t>	</a:t>
            </a:r>
          </a:p>
          <a:p>
            <a:pPr>
              <a:lnSpc>
                <a:spcPct val="150000"/>
              </a:lnSpc>
            </a:pPr>
            <a:endParaRPr lang="en-US" altLang="ja-JP" sz="1400" dirty="0"/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C00000"/>
                </a:solidFill>
              </a:rPr>
              <a:t>문화</a:t>
            </a:r>
            <a:endParaRPr lang="en-US" altLang="ko-KR" sz="14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/>
              <a:t>일본의 </a:t>
            </a:r>
            <a:r>
              <a:rPr lang="ko-KR" altLang="en-US" sz="1400" dirty="0" smtClean="0"/>
              <a:t>연말연시 풍습에 대해 설명할 수 있다</a:t>
            </a:r>
            <a:r>
              <a:rPr lang="en-US" altLang="ko-KR" sz="1400" dirty="0" smtClean="0"/>
              <a:t>.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27699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5" y="1900077"/>
            <a:ext cx="2236244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istrator\Desktop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0" y="4650890"/>
            <a:ext cx="2234279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504" y="6002254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本を　よむ</a:t>
            </a:r>
            <a:endParaRPr lang="en-US" altLang="ja-JP" dirty="0" smtClean="0"/>
          </a:p>
          <a:p>
            <a:pPr algn="ctr"/>
            <a:r>
              <a:rPr lang="en-US" altLang="ja-JP" dirty="0"/>
              <a:t>11</a:t>
            </a:r>
            <a:r>
              <a:rPr lang="ja-JP" altLang="en-US" dirty="0"/>
              <a:t>時</a:t>
            </a:r>
            <a:r>
              <a:rPr lang="ja-JP" altLang="en-US" dirty="0" smtClean="0"/>
              <a:t>に　ねる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6504" y="3251442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ごはん</a:t>
            </a:r>
            <a:r>
              <a:rPr lang="ja-JP" altLang="en-US" dirty="0" smtClean="0"/>
              <a:t>を　食べる</a:t>
            </a:r>
            <a:endParaRPr lang="en-US" altLang="ja-JP" dirty="0" smtClean="0"/>
          </a:p>
          <a:p>
            <a:pPr algn="ctr"/>
            <a:r>
              <a:rPr lang="ja-JP" altLang="en-US" dirty="0"/>
              <a:t>は</a:t>
            </a:r>
            <a:r>
              <a:rPr lang="ja-JP" altLang="en-US" dirty="0" smtClean="0"/>
              <a:t>を　みがく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9671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5836" y="197890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/>
              <a:t>これから　何を　しますか。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ごはんを　食べた</a:t>
            </a:r>
            <a:r>
              <a:rPr lang="ja-JP" altLang="en-US" dirty="0" smtClean="0"/>
              <a:t>た　あとで、</a:t>
            </a:r>
            <a:r>
              <a:rPr lang="ja-JP" altLang="en-US" dirty="0" smtClean="0">
                <a:solidFill>
                  <a:schemeClr val="accent5"/>
                </a:solidFill>
              </a:rPr>
              <a:t>はを　みがき</a:t>
            </a:r>
            <a:r>
              <a:rPr lang="ja-JP" altLang="en-US" dirty="0" smtClean="0"/>
              <a:t>ます。</a:t>
            </a:r>
            <a:endParaRPr lang="en-US" altLang="ja-JP" dirty="0"/>
          </a:p>
        </p:txBody>
      </p:sp>
      <p:sp>
        <p:nvSpPr>
          <p:cNvPr id="27" name="TextBox 26"/>
          <p:cNvSpPr txBox="1"/>
          <p:nvPr/>
        </p:nvSpPr>
        <p:spPr>
          <a:xfrm>
            <a:off x="3095836" y="477216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/>
              <a:t>これから　何を　しますか。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本を　よん</a:t>
            </a:r>
            <a:r>
              <a:rPr lang="ja-JP" altLang="en-US" dirty="0"/>
              <a:t>だ　あとで</a:t>
            </a:r>
            <a:r>
              <a:rPr lang="ja-JP" altLang="en-US" dirty="0" smtClean="0"/>
              <a:t>、</a:t>
            </a:r>
            <a:r>
              <a:rPr lang="en-US" altLang="ja-JP" dirty="0" smtClean="0">
                <a:solidFill>
                  <a:schemeClr val="accent5"/>
                </a:solidFill>
              </a:rPr>
              <a:t>11</a:t>
            </a:r>
            <a:r>
              <a:rPr lang="ja-JP" altLang="en-US" dirty="0" smtClean="0">
                <a:solidFill>
                  <a:schemeClr val="accent5"/>
                </a:solidFill>
              </a:rPr>
              <a:t>時に　ね</a:t>
            </a:r>
            <a:r>
              <a:rPr lang="ja-JP" altLang="en-US" dirty="0" smtClean="0"/>
              <a:t>ま</a:t>
            </a:r>
            <a:r>
              <a:rPr lang="ja-JP" altLang="en-US" dirty="0"/>
              <a:t>す。</a:t>
            </a:r>
            <a:endParaRPr lang="en-US" altLang="ja-JP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5032264" y="2040241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なに</a:t>
            </a:r>
            <a:endParaRPr lang="ko-KR" altLang="en-US" sz="7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5020422" y="4869160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なに</a:t>
            </a:r>
            <a:endParaRPr lang="ko-KR" altLang="en-US" sz="7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5072178" y="2600955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た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6406704" y="5389184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5"/>
                </a:solidFill>
              </a:rPr>
              <a:t>じ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4042066" y="5389184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ほん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pic>
        <p:nvPicPr>
          <p:cNvPr id="2" name="129-2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0" y="1532110"/>
            <a:ext cx="360000" cy="360000"/>
          </a:xfrm>
          <a:prstGeom prst="rect">
            <a:avLst/>
          </a:prstGeom>
        </p:spPr>
      </p:pic>
      <p:pic>
        <p:nvPicPr>
          <p:cNvPr id="3" name="129-2-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0" y="42824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6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보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23" y="1904070"/>
            <a:ext cx="2773697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47" y="4652254"/>
            <a:ext cx="1346842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1" y="1532110"/>
            <a:ext cx="819150" cy="419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3. </a:t>
            </a:r>
            <a:r>
              <a:rPr lang="ko-KR" altLang="en-US" sz="1400" dirty="0" smtClean="0"/>
              <a:t>잘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듣고 보기와 같이 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504" y="6002254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ゆうびんきょく</a:t>
            </a:r>
            <a:r>
              <a:rPr lang="ko-KR" altLang="en-US" dirty="0" smtClean="0"/>
              <a:t> </a:t>
            </a:r>
            <a:r>
              <a:rPr lang="en-US" altLang="ko-KR" dirty="0"/>
              <a:t>/ </a:t>
            </a:r>
            <a:r>
              <a:rPr lang="ja-JP" altLang="en-US" dirty="0"/>
              <a:t>じてんしゃで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6504" y="325144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えき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バスで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95836" y="197890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えき</a:t>
            </a:r>
            <a:r>
              <a:rPr lang="ja-JP" altLang="en-US" dirty="0" smtClean="0"/>
              <a:t>まで　どのくらい　かかりますか。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バス</a:t>
            </a:r>
            <a:r>
              <a:rPr lang="ja-JP" altLang="en-US" dirty="0" smtClean="0"/>
              <a:t>で　</a:t>
            </a:r>
            <a:r>
              <a:rPr lang="en-US" altLang="ja-JP" dirty="0" smtClean="0"/>
              <a:t>10</a:t>
            </a:r>
            <a:r>
              <a:rPr lang="ja-JP" altLang="en-US" dirty="0" smtClean="0"/>
              <a:t>分くらい　かかります。</a:t>
            </a:r>
            <a:endParaRPr lang="en-US" altLang="ja-JP" dirty="0"/>
          </a:p>
        </p:txBody>
      </p:sp>
      <p:sp>
        <p:nvSpPr>
          <p:cNvPr id="20" name="TextBox 19"/>
          <p:cNvSpPr txBox="1"/>
          <p:nvPr/>
        </p:nvSpPr>
        <p:spPr>
          <a:xfrm>
            <a:off x="3095836" y="477216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ゆうびんきょく</a:t>
            </a:r>
            <a:r>
              <a:rPr lang="ja-JP" altLang="en-US" dirty="0" smtClean="0"/>
              <a:t>ま</a:t>
            </a:r>
            <a:r>
              <a:rPr lang="ja-JP" altLang="en-US" dirty="0"/>
              <a:t>で　どのくらい　かかりますか。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じてんしゃ</a:t>
            </a:r>
            <a:r>
              <a:rPr lang="ja-JP" altLang="en-US" dirty="0" smtClean="0"/>
              <a:t>で</a:t>
            </a:r>
            <a:r>
              <a:rPr lang="ja-JP" altLang="en-US" dirty="0"/>
              <a:t>　</a:t>
            </a:r>
            <a:r>
              <a:rPr lang="en-US" altLang="ja-JP" dirty="0"/>
              <a:t>10</a:t>
            </a:r>
            <a:r>
              <a:rPr lang="ja-JP" altLang="en-US" dirty="0"/>
              <a:t>分くらい　かかります。</a:t>
            </a:r>
            <a:endParaRPr lang="en-US" altLang="ja-JP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5063552" y="2600955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ぷん</a:t>
            </a:r>
            <a:endParaRPr lang="ko-KR" altLang="en-US" sz="7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5608990" y="5389184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ぷん</a:t>
            </a:r>
            <a:endParaRPr lang="ko-KR" altLang="en-US" sz="700" dirty="0"/>
          </a:p>
        </p:txBody>
      </p:sp>
      <p:pic>
        <p:nvPicPr>
          <p:cNvPr id="3" name="129-3-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91680" y="1532110"/>
            <a:ext cx="360000" cy="360000"/>
          </a:xfrm>
          <a:prstGeom prst="rect">
            <a:avLst/>
          </a:prstGeom>
        </p:spPr>
      </p:pic>
      <p:pic>
        <p:nvPicPr>
          <p:cNvPr id="4" name="129-3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8821" y="428714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5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6504" y="6002254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コンビニ</a:t>
            </a:r>
            <a:r>
              <a:rPr lang="ko-KR" altLang="en-US" dirty="0" smtClean="0"/>
              <a:t> </a:t>
            </a:r>
            <a:r>
              <a:rPr lang="en-US" altLang="ko-KR" dirty="0"/>
              <a:t>/ </a:t>
            </a:r>
            <a:r>
              <a:rPr lang="ja-JP" altLang="en-US" dirty="0" smtClean="0"/>
              <a:t>あるいて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6504" y="325144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デパート</a:t>
            </a:r>
            <a:r>
              <a:rPr lang="ko-KR" altLang="en-US" dirty="0" smtClean="0"/>
              <a:t> </a:t>
            </a:r>
            <a:r>
              <a:rPr lang="en-US" altLang="ko-KR" dirty="0"/>
              <a:t>/ </a:t>
            </a:r>
            <a:r>
              <a:rPr lang="ja-JP" altLang="en-US" dirty="0" smtClean="0"/>
              <a:t>タクシーで</a:t>
            </a:r>
            <a:endParaRPr lang="ko-KR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95836" y="197890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デパート</a:t>
            </a:r>
            <a:r>
              <a:rPr lang="ja-JP" altLang="en-US" dirty="0" smtClean="0"/>
              <a:t>まで　どのくらい　かかりますか。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タクシー</a:t>
            </a:r>
            <a:r>
              <a:rPr lang="ja-JP" altLang="en-US" dirty="0" smtClean="0"/>
              <a:t>で　</a:t>
            </a:r>
            <a:r>
              <a:rPr lang="en-US" altLang="ja-JP" dirty="0" smtClean="0"/>
              <a:t>10</a:t>
            </a:r>
            <a:r>
              <a:rPr lang="ja-JP" altLang="en-US" dirty="0" smtClean="0"/>
              <a:t>分くらい　かかります。</a:t>
            </a:r>
            <a:endParaRPr lang="en-US" altLang="ja-JP" dirty="0"/>
          </a:p>
        </p:txBody>
      </p:sp>
      <p:sp>
        <p:nvSpPr>
          <p:cNvPr id="23" name="TextBox 22"/>
          <p:cNvSpPr txBox="1"/>
          <p:nvPr/>
        </p:nvSpPr>
        <p:spPr>
          <a:xfrm>
            <a:off x="3095836" y="477216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コンビニ</a:t>
            </a:r>
            <a:r>
              <a:rPr lang="ja-JP" altLang="en-US" dirty="0" smtClean="0"/>
              <a:t>ま</a:t>
            </a:r>
            <a:r>
              <a:rPr lang="ja-JP" altLang="en-US" dirty="0"/>
              <a:t>で　どのくらい　かかりますか。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あるいて</a:t>
            </a:r>
            <a:r>
              <a:rPr lang="ja-JP" altLang="en-US" dirty="0" smtClean="0"/>
              <a:t>で</a:t>
            </a:r>
            <a:r>
              <a:rPr lang="ja-JP" altLang="en-US" dirty="0"/>
              <a:t>　</a:t>
            </a:r>
            <a:r>
              <a:rPr lang="en-US" altLang="ja-JP" dirty="0"/>
              <a:t>10</a:t>
            </a:r>
            <a:r>
              <a:rPr lang="ja-JP" altLang="en-US" dirty="0"/>
              <a:t>分くらい　かかります。</a:t>
            </a:r>
            <a:endParaRPr lang="en-US" altLang="ja-JP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5431271" y="2600955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ぷん</a:t>
            </a:r>
            <a:endParaRPr lang="ko-KR" altLang="en-US" sz="7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5463420" y="5389184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ぷん</a:t>
            </a:r>
            <a:endParaRPr lang="ko-KR" altLang="en-US" sz="700" dirty="0"/>
          </a:p>
        </p:txBody>
      </p:sp>
      <p:pic>
        <p:nvPicPr>
          <p:cNvPr id="7170" name="Picture 2" descr="C:\Users\Administrator\Desktop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37" y="1900077"/>
            <a:ext cx="1350000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istrator\Desktop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8" y="4652254"/>
            <a:ext cx="1356308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9671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129-3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0" y="1532110"/>
            <a:ext cx="360000" cy="360000"/>
          </a:xfrm>
          <a:prstGeom prst="rect">
            <a:avLst/>
          </a:prstGeom>
        </p:spPr>
      </p:pic>
      <p:pic>
        <p:nvPicPr>
          <p:cNvPr id="3" name="129-3-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0" y="42824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おふろ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～た　あとで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は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みがく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195736" y="980727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목욕</a:t>
            </a:r>
            <a:r>
              <a:rPr lang="en-US" altLang="ko-KR" dirty="0" smtClean="0"/>
              <a:t>(</a:t>
            </a:r>
            <a:r>
              <a:rPr lang="ko-KR" altLang="en-US" dirty="0" smtClean="0"/>
              <a:t>탕</a:t>
            </a:r>
            <a:r>
              <a:rPr lang="en-US" altLang="ko-KR" dirty="0" smtClean="0"/>
              <a:t>)</a:t>
            </a:r>
          </a:p>
          <a:p>
            <a:endParaRPr lang="en-US" altLang="ja-JP" dirty="0"/>
          </a:p>
          <a:p>
            <a:r>
              <a:rPr lang="en-US" altLang="ja-JP" dirty="0" smtClean="0"/>
              <a:t>~</a:t>
            </a:r>
            <a:r>
              <a:rPr lang="ko-KR" altLang="en-US" dirty="0" smtClean="0"/>
              <a:t>한 후에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이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닦다</a:t>
            </a:r>
            <a:endParaRPr lang="en-US" altLang="ja-JP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CBE4B5-8AA4-4B26-A3FC-903687500985}"/>
              </a:ext>
            </a:extLst>
          </p:cNvPr>
          <p:cNvSpPr txBox="1"/>
          <p:nvPr/>
        </p:nvSpPr>
        <p:spPr>
          <a:xfrm>
            <a:off x="4427984" y="980727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どのくらい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かかかる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 smtClean="0"/>
              <a:t>10</a:t>
            </a:r>
            <a:r>
              <a:rPr lang="ja-JP" altLang="en-US" dirty="0" smtClean="0"/>
              <a:t>分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ゆうびんきょ</a:t>
            </a:r>
            <a:r>
              <a:rPr lang="ja-JP" altLang="en-US" dirty="0" smtClean="0"/>
              <a:t>く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デパート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タクシー</a:t>
            </a:r>
            <a:endParaRPr lang="en-US" altLang="ja-JP" dirty="0" smtClean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F6F89C-8BC2-4DB0-A402-70B5141217CA}"/>
              </a:ext>
            </a:extLst>
          </p:cNvPr>
          <p:cNvSpPr txBox="1"/>
          <p:nvPr/>
        </p:nvSpPr>
        <p:spPr>
          <a:xfrm>
            <a:off x="6300192" y="980726"/>
            <a:ext cx="273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어느 정도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걸리다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en-US" altLang="ja-JP" dirty="0" smtClean="0"/>
              <a:t>10</a:t>
            </a:r>
            <a:r>
              <a:rPr lang="ko-KR" altLang="en-US" dirty="0" smtClean="0"/>
              <a:t>분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우체국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백화점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택시</a:t>
            </a:r>
            <a:endParaRPr lang="en-US" altLang="ja-JP" dirty="0"/>
          </a:p>
        </p:txBody>
      </p:sp>
      <p:sp>
        <p:nvSpPr>
          <p:cNvPr id="6" name="TextBox 5"/>
          <p:cNvSpPr txBox="1"/>
          <p:nvPr/>
        </p:nvSpPr>
        <p:spPr>
          <a:xfrm>
            <a:off x="4986796" y="1959962"/>
            <a:ext cx="360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ぷん</a:t>
            </a:r>
            <a:endParaRPr lang="en-US" altLang="ko-KR" sz="700" dirty="0" smtClean="0"/>
          </a:p>
        </p:txBody>
      </p:sp>
    </p:spTree>
    <p:extLst>
      <p:ext uri="{BB962C8B-B14F-4D97-AF65-F5344CB8AC3E}">
        <p14:creationId xmlns:p14="http://schemas.microsoft.com/office/powerpoint/2010/main" val="140876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12</a:t>
            </a:r>
            <a:r>
              <a:rPr lang="ko-KR" altLang="en-US" sz="1400" dirty="0" smtClean="0"/>
              <a:t>월 </a:t>
            </a:r>
            <a:r>
              <a:rPr lang="en-US" altLang="ko-KR" sz="1400" dirty="0" smtClean="0"/>
              <a:t>31</a:t>
            </a:r>
            <a:r>
              <a:rPr lang="ko-KR" altLang="en-US" sz="1400" dirty="0" smtClean="0"/>
              <a:t>일 저녁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유나는 </a:t>
            </a:r>
            <a:r>
              <a:rPr lang="ko-KR" altLang="en-US" sz="1400" dirty="0" err="1" smtClean="0"/>
              <a:t>미키네</a:t>
            </a:r>
            <a:r>
              <a:rPr lang="ko-KR" altLang="en-US" sz="1400" dirty="0" smtClean="0"/>
              <a:t> 가족과 </a:t>
            </a:r>
            <a:r>
              <a:rPr lang="ko-KR" altLang="en-US" sz="1400" dirty="0" err="1" smtClean="0"/>
              <a:t>도시코시소바를</a:t>
            </a:r>
            <a:r>
              <a:rPr lang="ko-KR" altLang="en-US" sz="1400" dirty="0" smtClean="0"/>
              <a:t> 먹으려 하고 있습니다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576537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/>
              <a:t>みき</a:t>
            </a:r>
            <a:r>
              <a:rPr lang="en-US" altLang="ja-JP" dirty="0" smtClean="0"/>
              <a:t>	</a:t>
            </a:r>
            <a:r>
              <a:rPr lang="ja-JP" altLang="en-US" dirty="0" smtClean="0"/>
              <a:t>わあ、おいしそう。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ユ</a:t>
            </a:r>
            <a:r>
              <a:rPr lang="ja-JP" altLang="en-US" dirty="0" smtClean="0"/>
              <a:t>ナ</a:t>
            </a:r>
            <a:r>
              <a:rPr lang="en-US" altLang="ja-JP" dirty="0" smtClean="0"/>
              <a:t>	</a:t>
            </a:r>
            <a:r>
              <a:rPr lang="ja-JP" altLang="en-US" dirty="0" smtClean="0"/>
              <a:t>なぜ　おおみそかの　夜に　そばを　食べるんですか。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/>
              <a:t>父</a:t>
            </a:r>
            <a:r>
              <a:rPr lang="en-US" altLang="ja-JP" dirty="0" smtClean="0"/>
              <a:t>	</a:t>
            </a:r>
            <a:r>
              <a:rPr lang="ja-JP" altLang="en-US" dirty="0" smtClean="0"/>
              <a:t>これは「としこしそば」と　いって、ほそく　長く　生きられるように　食べるんだよ。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/>
              <a:t>母</a:t>
            </a:r>
            <a:r>
              <a:rPr lang="en-US" altLang="ja-JP" dirty="0" smtClean="0"/>
              <a:t>	</a:t>
            </a:r>
            <a:r>
              <a:rPr lang="ja-JP" altLang="en-US" dirty="0" smtClean="0"/>
              <a:t>ユナちゃん　おかわり　いかが？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ユ</a:t>
            </a:r>
            <a:r>
              <a:rPr lang="ja-JP" altLang="en-US" dirty="0" smtClean="0"/>
              <a:t>ナ</a:t>
            </a:r>
            <a:r>
              <a:rPr lang="en-US" altLang="ja-JP" dirty="0"/>
              <a:t>	</a:t>
            </a:r>
            <a:r>
              <a:rPr lang="ja-JP" altLang="en-US" dirty="0" smtClean="0"/>
              <a:t>いいえ、もう　けっこうです。おなかが　いっぱいです。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み</a:t>
            </a:r>
            <a:r>
              <a:rPr lang="ja-JP" altLang="en-US" dirty="0" smtClean="0"/>
              <a:t>き</a:t>
            </a:r>
            <a:r>
              <a:rPr lang="en-US" altLang="ja-JP" dirty="0"/>
              <a:t>	</a:t>
            </a:r>
            <a:r>
              <a:rPr lang="ja-JP" altLang="en-US" dirty="0" smtClean="0"/>
              <a:t>もうすぐ　新年だね。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ユ</a:t>
            </a:r>
            <a:r>
              <a:rPr lang="ja-JP" altLang="en-US" dirty="0" smtClean="0"/>
              <a:t>ナ</a:t>
            </a:r>
            <a:r>
              <a:rPr lang="en-US" altLang="ja-JP" dirty="0" smtClean="0"/>
              <a:t>	</a:t>
            </a:r>
            <a:r>
              <a:rPr lang="ja-JP" altLang="en-US" dirty="0" smtClean="0"/>
              <a:t>おじさん、おばさん、今年も　ほんとうに　お世話に　なりました。</a:t>
            </a:r>
            <a:endParaRPr lang="en-US" altLang="ja-JP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347864" y="2196238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よる</a:t>
            </a:r>
            <a:endParaRPr lang="ko-KR" altLang="en-US" sz="700" dirty="0"/>
          </a:p>
        </p:txBody>
      </p:sp>
      <p:sp>
        <p:nvSpPr>
          <p:cNvPr id="5" name="TextBox 4"/>
          <p:cNvSpPr txBox="1"/>
          <p:nvPr/>
        </p:nvSpPr>
        <p:spPr>
          <a:xfrm>
            <a:off x="4750520" y="2196237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た</a:t>
            </a:r>
            <a:endParaRPr lang="ko-KR" altLang="en-US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5113560" y="2752050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なが</a:t>
            </a:r>
            <a:endParaRPr lang="ko-KR" altLang="en-US" sz="700" dirty="0"/>
          </a:p>
        </p:txBody>
      </p:sp>
      <p:sp>
        <p:nvSpPr>
          <p:cNvPr id="10" name="TextBox 9"/>
          <p:cNvSpPr txBox="1"/>
          <p:nvPr/>
        </p:nvSpPr>
        <p:spPr>
          <a:xfrm>
            <a:off x="5662324" y="2752049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</a:t>
            </a:r>
            <a:endParaRPr lang="ko-KR" altLang="en-US" sz="700" dirty="0"/>
          </a:p>
        </p:txBody>
      </p:sp>
      <p:sp>
        <p:nvSpPr>
          <p:cNvPr id="11" name="TextBox 10"/>
          <p:cNvSpPr txBox="1"/>
          <p:nvPr/>
        </p:nvSpPr>
        <p:spPr>
          <a:xfrm>
            <a:off x="7397564" y="2752048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た</a:t>
            </a:r>
            <a:endParaRPr lang="ko-KR" altLang="en-US" sz="700" dirty="0"/>
          </a:p>
        </p:txBody>
      </p:sp>
      <p:sp>
        <p:nvSpPr>
          <p:cNvPr id="12" name="TextBox 11"/>
          <p:cNvSpPr txBox="1"/>
          <p:nvPr/>
        </p:nvSpPr>
        <p:spPr>
          <a:xfrm>
            <a:off x="2187110" y="4390982"/>
            <a:ext cx="6653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しん　ねん</a:t>
            </a:r>
            <a:endParaRPr lang="ko-KR" alt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3246978" y="4932542"/>
            <a:ext cx="6653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ことし</a:t>
            </a:r>
            <a:endParaRPr lang="ko-KR" altLang="en-US" sz="700" dirty="0"/>
          </a:p>
        </p:txBody>
      </p:sp>
      <p:sp>
        <p:nvSpPr>
          <p:cNvPr id="14" name="TextBox 13"/>
          <p:cNvSpPr txBox="1"/>
          <p:nvPr/>
        </p:nvSpPr>
        <p:spPr>
          <a:xfrm>
            <a:off x="5404592" y="4932541"/>
            <a:ext cx="6653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せ　　わ</a:t>
            </a:r>
            <a:endParaRPr lang="ko-KR" altLang="en-US" sz="700" dirty="0"/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04248" y="124264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7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52" y="3284984"/>
            <a:ext cx="5583936" cy="3255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1576537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/>
              <a:t>父</a:t>
            </a:r>
            <a:r>
              <a:rPr lang="en-US" altLang="ja-JP" dirty="0" smtClean="0"/>
              <a:t>	</a:t>
            </a:r>
            <a:r>
              <a:rPr lang="ja-JP" altLang="en-US" dirty="0" smtClean="0"/>
              <a:t>こちらこそ　ユナちゃんの　おがけで　たのしかったよ。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み</a:t>
            </a:r>
            <a:r>
              <a:rPr lang="ja-JP" altLang="en-US" dirty="0" smtClean="0"/>
              <a:t>き</a:t>
            </a:r>
            <a:r>
              <a:rPr lang="en-US" altLang="ja-JP" dirty="0" smtClean="0"/>
              <a:t>	</a:t>
            </a:r>
            <a:r>
              <a:rPr lang="ja-JP" altLang="en-US" dirty="0" smtClean="0"/>
              <a:t>ゆなちゃん、これ　食べた　あとで、はつもうでに　行かない？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/>
              <a:t>ユナ</a:t>
            </a:r>
            <a:r>
              <a:rPr lang="en-US" altLang="ja-JP" dirty="0" smtClean="0"/>
              <a:t>	</a:t>
            </a:r>
            <a:r>
              <a:rPr lang="ja-JP" altLang="en-US" dirty="0" smtClean="0"/>
              <a:t>いいよ。じんじゃまで　どのくらい　かかるの？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み</a:t>
            </a:r>
            <a:r>
              <a:rPr lang="ja-JP" altLang="en-US" dirty="0" smtClean="0"/>
              <a:t>き</a:t>
            </a:r>
            <a:r>
              <a:rPr lang="en-US" altLang="ja-JP" dirty="0" smtClean="0"/>
              <a:t>	</a:t>
            </a:r>
            <a:r>
              <a:rPr lang="ja-JP" altLang="en-US" dirty="0" smtClean="0"/>
              <a:t>あるいて　</a:t>
            </a:r>
            <a:r>
              <a:rPr lang="en-US" altLang="ja-JP" dirty="0" smtClean="0"/>
              <a:t>15</a:t>
            </a:r>
            <a:r>
              <a:rPr lang="ja-JP" altLang="en-US" dirty="0" smtClean="0"/>
              <a:t>分ぐらい。</a:t>
            </a:r>
            <a:endParaRPr lang="en-US" altLang="ja-JP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061453" y="2187612"/>
            <a:ext cx="3154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た</a:t>
            </a:r>
            <a:endParaRPr lang="ko-KR" altLang="en-US" sz="700" dirty="0"/>
          </a:p>
        </p:txBody>
      </p:sp>
      <p:sp>
        <p:nvSpPr>
          <p:cNvPr id="14" name="TextBox 13"/>
          <p:cNvSpPr txBox="1"/>
          <p:nvPr/>
        </p:nvSpPr>
        <p:spPr>
          <a:xfrm>
            <a:off x="323528" y="4878452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dirty="0"/>
              <a:t>1. </a:t>
            </a:r>
            <a:r>
              <a:rPr lang="ko-KR" altLang="en-US" dirty="0" smtClean="0"/>
              <a:t>새해를 맞이하여 장수를 빌면서 먹는 음식의 이름을 찾아 써 봅시다</a:t>
            </a:r>
            <a:r>
              <a:rPr lang="en-US" altLang="ko-KR" dirty="0" smtClean="0">
                <a:latin typeface="ＭＳ Ｐゴシック"/>
              </a:rPr>
              <a:t>.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3568" y="6030580"/>
            <a:ext cx="1592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としこしそば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6162" y="2187611"/>
            <a:ext cx="3154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</a:t>
            </a:r>
            <a:endParaRPr lang="ko-KR" altLang="en-US" sz="700" dirty="0"/>
          </a:p>
        </p:txBody>
      </p:sp>
      <p:sp>
        <p:nvSpPr>
          <p:cNvPr id="17" name="TextBox 16"/>
          <p:cNvSpPr txBox="1"/>
          <p:nvPr/>
        </p:nvSpPr>
        <p:spPr>
          <a:xfrm>
            <a:off x="2492394" y="3302236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ふん</a:t>
            </a:r>
            <a:endParaRPr lang="ko-KR" altLang="en-US" sz="700" dirty="0"/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139653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なぜ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おおみそか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おかわり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いかが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もう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けっこうだ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おなか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いっぱい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もうすぐ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おじさん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1875192" y="980727"/>
            <a:ext cx="30963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어째서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섣달 그믐날</a:t>
            </a:r>
            <a:r>
              <a:rPr lang="en-US" altLang="ko-KR" dirty="0" smtClean="0"/>
              <a:t>(12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31</a:t>
            </a:r>
            <a:r>
              <a:rPr lang="ko-KR" altLang="en-US" dirty="0" smtClean="0"/>
              <a:t>일</a:t>
            </a:r>
            <a:r>
              <a:rPr lang="en-US" altLang="ko-KR" dirty="0" smtClean="0"/>
              <a:t>)</a:t>
            </a:r>
          </a:p>
          <a:p>
            <a:endParaRPr lang="en-US" altLang="ko-KR" dirty="0"/>
          </a:p>
          <a:p>
            <a:r>
              <a:rPr lang="en-US" altLang="ko-KR" dirty="0" smtClean="0"/>
              <a:t>(</a:t>
            </a:r>
            <a:r>
              <a:rPr lang="ko-KR" altLang="en-US" dirty="0" smtClean="0"/>
              <a:t>같은 음식을</a:t>
            </a:r>
            <a:r>
              <a:rPr lang="en-US" altLang="ko-KR" dirty="0" smtClean="0"/>
              <a:t>) </a:t>
            </a:r>
            <a:r>
              <a:rPr lang="ko-KR" altLang="en-US" dirty="0" smtClean="0"/>
              <a:t>한 그릇 더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어떠함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이제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괜찮다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배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가득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이제 곧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아저씨</a:t>
            </a:r>
            <a:endParaRPr lang="en-US" altLang="ko-KR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951852" y="1398301"/>
            <a:ext cx="72870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まえ</a:t>
            </a:r>
            <a:endParaRPr lang="en-US" altLang="ko-KR" sz="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31844C-0F0A-4C62-9CDF-FD869A4D4ADB}"/>
              </a:ext>
            </a:extLst>
          </p:cNvPr>
          <p:cNvSpPr txBox="1"/>
          <p:nvPr/>
        </p:nvSpPr>
        <p:spPr>
          <a:xfrm>
            <a:off x="719240" y="2482176"/>
            <a:ext cx="72870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まも</a:t>
            </a:r>
            <a:endParaRPr lang="en-US" altLang="ko-KR" sz="7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980729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おばさん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ほんとうに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おかげで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じんじゃ</a:t>
            </a:r>
            <a:endParaRPr lang="en-US" altLang="ja-JP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980728"/>
            <a:ext cx="2952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아주머니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정말로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덕분에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신사</a:t>
            </a:r>
            <a:r>
              <a:rPr lang="en-US" altLang="ko-KR" dirty="0" smtClean="0"/>
              <a:t>(</a:t>
            </a:r>
            <a:r>
              <a:rPr lang="ko-KR" altLang="en-US" dirty="0" smtClean="0"/>
              <a:t>신을 모셔 놓은 건물</a:t>
            </a:r>
            <a:r>
              <a:rPr lang="en-US" altLang="ko-KR" dirty="0" smtClean="0"/>
              <a:t>)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5604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 smtClean="0"/>
              <a:t>보기와 같이 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1" y="1532110"/>
            <a:ext cx="819150" cy="419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504" y="325144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こ</a:t>
            </a:r>
            <a:r>
              <a:rPr lang="ja-JP" altLang="en-US" dirty="0" smtClean="0"/>
              <a:t>のパン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おいしい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食べる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95836" y="197890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この　パン</a:t>
            </a:r>
            <a:r>
              <a:rPr lang="ja-JP" altLang="en-US" dirty="0" smtClean="0"/>
              <a:t>、</a:t>
            </a:r>
            <a:r>
              <a:rPr lang="ja-JP" altLang="en-US" dirty="0" smtClean="0">
                <a:solidFill>
                  <a:schemeClr val="accent5"/>
                </a:solidFill>
              </a:rPr>
              <a:t>おいし</a:t>
            </a:r>
            <a:r>
              <a:rPr lang="ja-JP" altLang="en-US" dirty="0" smtClean="0"/>
              <a:t>そうですね。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/>
              <a:t>じゃ、</a:t>
            </a:r>
            <a:r>
              <a:rPr lang="ja-JP" altLang="en-US" dirty="0" smtClean="0">
                <a:solidFill>
                  <a:schemeClr val="accent6"/>
                </a:solidFill>
              </a:rPr>
              <a:t>食べ</a:t>
            </a:r>
            <a:r>
              <a:rPr lang="ja-JP" altLang="en-US" dirty="0" smtClean="0"/>
              <a:t>ましょうか。</a:t>
            </a:r>
            <a:endParaRPr lang="en-US" altLang="ja-JP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4580626" y="2600954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6"/>
                </a:solidFill>
              </a:rPr>
              <a:t>た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671" y="1904070"/>
            <a:ext cx="1800000" cy="1350000"/>
          </a:xfrm>
          <a:prstGeom prst="rect">
            <a:avLst/>
          </a:prstGeom>
        </p:spPr>
      </p:pic>
      <p:pic>
        <p:nvPicPr>
          <p:cNvPr id="4" name="131-2-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4662" y="156166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7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6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504" y="6002254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ディズニーランド</a:t>
            </a:r>
            <a:r>
              <a:rPr lang="ko-KR" altLang="en-US" dirty="0" smtClean="0"/>
              <a:t> </a:t>
            </a:r>
            <a:r>
              <a:rPr lang="en-US" altLang="ko-KR" dirty="0"/>
              <a:t>/ </a:t>
            </a:r>
            <a:r>
              <a:rPr lang="ja-JP" altLang="en-US" dirty="0" smtClean="0"/>
              <a:t>たのし</a:t>
            </a:r>
            <a:r>
              <a:rPr lang="ja-JP" altLang="en-US" dirty="0"/>
              <a:t>い</a:t>
            </a:r>
            <a:r>
              <a:rPr lang="ko-KR" altLang="en-US" dirty="0"/>
              <a:t> </a:t>
            </a:r>
            <a:r>
              <a:rPr lang="en-US" altLang="ko-KR" dirty="0"/>
              <a:t>/ </a:t>
            </a:r>
            <a:r>
              <a:rPr lang="ja-JP" altLang="en-US" dirty="0" smtClean="0"/>
              <a:t>行く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6504" y="3251442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こ</a:t>
            </a:r>
            <a:r>
              <a:rPr lang="ja-JP" altLang="en-US" dirty="0" smtClean="0"/>
              <a:t>の</a:t>
            </a:r>
            <a:r>
              <a:rPr lang="ja-JP" altLang="en-US" dirty="0"/>
              <a:t>えいが</a:t>
            </a:r>
            <a:r>
              <a:rPr lang="ko-KR" altLang="en-US" dirty="0" smtClean="0"/>
              <a:t> </a:t>
            </a:r>
            <a:r>
              <a:rPr lang="en-US" altLang="ko-KR" dirty="0"/>
              <a:t>/ </a:t>
            </a:r>
            <a:r>
              <a:rPr lang="ja-JP" altLang="en-US" dirty="0" smtClean="0"/>
              <a:t>おもしろい</a:t>
            </a:r>
            <a:r>
              <a:rPr lang="ko-KR" altLang="en-US" dirty="0" smtClean="0"/>
              <a:t> </a:t>
            </a:r>
            <a:r>
              <a:rPr lang="en-US" altLang="ko-KR" dirty="0"/>
              <a:t>/ </a:t>
            </a:r>
            <a:endParaRPr lang="en-US" altLang="ko-KR" dirty="0" smtClean="0"/>
          </a:p>
          <a:p>
            <a:pPr algn="ctr"/>
            <a:r>
              <a:rPr lang="ja-JP" altLang="en-US" dirty="0" smtClean="0"/>
              <a:t>見る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9671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6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5836" y="197890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この　</a:t>
            </a:r>
            <a:r>
              <a:rPr lang="ja-JP" altLang="en-US" dirty="0" smtClean="0">
                <a:solidFill>
                  <a:schemeClr val="accent2"/>
                </a:solidFill>
              </a:rPr>
              <a:t>えいが</a:t>
            </a:r>
            <a:r>
              <a:rPr lang="ja-JP" altLang="en-US" dirty="0" smtClean="0"/>
              <a:t>、</a:t>
            </a:r>
            <a:r>
              <a:rPr lang="ja-JP" altLang="en-US" dirty="0" smtClean="0">
                <a:solidFill>
                  <a:schemeClr val="accent5"/>
                </a:solidFill>
              </a:rPr>
              <a:t>お</a:t>
            </a:r>
            <a:r>
              <a:rPr lang="ja-JP" altLang="en-US" dirty="0">
                <a:solidFill>
                  <a:schemeClr val="accent5"/>
                </a:solidFill>
              </a:rPr>
              <a:t>もしろ</a:t>
            </a:r>
            <a:r>
              <a:rPr lang="ja-JP" altLang="en-US" dirty="0" smtClean="0"/>
              <a:t>そ</a:t>
            </a:r>
            <a:r>
              <a:rPr lang="ja-JP" altLang="en-US" dirty="0"/>
              <a:t>うですね。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じゃ</a:t>
            </a:r>
            <a:r>
              <a:rPr lang="ja-JP" altLang="en-US" dirty="0" smtClean="0"/>
              <a:t>、</a:t>
            </a:r>
            <a:r>
              <a:rPr lang="ja-JP" altLang="en-US" dirty="0" smtClean="0">
                <a:solidFill>
                  <a:schemeClr val="accent6"/>
                </a:solidFill>
              </a:rPr>
              <a:t>見</a:t>
            </a:r>
            <a:r>
              <a:rPr lang="ja-JP" altLang="en-US" dirty="0" smtClean="0"/>
              <a:t>ま</a:t>
            </a:r>
            <a:r>
              <a:rPr lang="ja-JP" altLang="en-US" dirty="0"/>
              <a:t>しょうか。</a:t>
            </a:r>
            <a:endParaRPr lang="en-US" altLang="ja-JP" dirty="0"/>
          </a:p>
        </p:txBody>
      </p:sp>
      <p:sp>
        <p:nvSpPr>
          <p:cNvPr id="10" name="TextBox 9"/>
          <p:cNvSpPr txBox="1"/>
          <p:nvPr/>
        </p:nvSpPr>
        <p:spPr>
          <a:xfrm>
            <a:off x="3095836" y="477216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この　</a:t>
            </a:r>
            <a:r>
              <a:rPr lang="ja-JP" altLang="en-US" dirty="0" smtClean="0">
                <a:solidFill>
                  <a:schemeClr val="accent2"/>
                </a:solidFill>
              </a:rPr>
              <a:t>ディズニーランド</a:t>
            </a:r>
            <a:r>
              <a:rPr lang="ja-JP" altLang="en-US" dirty="0" smtClean="0"/>
              <a:t>、</a:t>
            </a:r>
            <a:r>
              <a:rPr lang="ja-JP" altLang="en-US" dirty="0" smtClean="0">
                <a:solidFill>
                  <a:schemeClr val="accent5"/>
                </a:solidFill>
              </a:rPr>
              <a:t>たのし</a:t>
            </a:r>
            <a:r>
              <a:rPr lang="ja-JP" altLang="en-US" dirty="0"/>
              <a:t>そうですね。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じゃ</a:t>
            </a:r>
            <a:r>
              <a:rPr lang="ja-JP" altLang="en-US" dirty="0" smtClean="0"/>
              <a:t>、</a:t>
            </a:r>
            <a:r>
              <a:rPr lang="ja-JP" altLang="en-US" dirty="0" smtClean="0">
                <a:solidFill>
                  <a:schemeClr val="accent6"/>
                </a:solidFill>
              </a:rPr>
              <a:t>行き</a:t>
            </a:r>
            <a:r>
              <a:rPr lang="ja-JP" altLang="en-US" dirty="0" smtClean="0"/>
              <a:t>ま</a:t>
            </a:r>
            <a:r>
              <a:rPr lang="ja-JP" altLang="en-US" dirty="0"/>
              <a:t>しょうか。</a:t>
            </a:r>
            <a:endParaRPr lang="en-US" altLang="ja-JP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4600878" y="2600955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6"/>
                </a:solidFill>
              </a:rPr>
              <a:t>み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4598884" y="5389184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6"/>
                </a:solidFill>
              </a:rPr>
              <a:t>い</a:t>
            </a:r>
            <a:endParaRPr lang="ko-KR" altLang="en-US" sz="700" dirty="0">
              <a:solidFill>
                <a:schemeClr val="accent6"/>
              </a:solidFill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719672" y="1900077"/>
            <a:ext cx="1800000" cy="1350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672" y="4650890"/>
            <a:ext cx="1800000" cy="1350000"/>
          </a:xfrm>
          <a:prstGeom prst="rect">
            <a:avLst/>
          </a:prstGeom>
        </p:spPr>
      </p:pic>
      <p:pic>
        <p:nvPicPr>
          <p:cNvPr id="2" name="131-2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7686" y="1532110"/>
            <a:ext cx="360000" cy="360000"/>
          </a:xfrm>
          <a:prstGeom prst="rect">
            <a:avLst/>
          </a:prstGeom>
        </p:spPr>
      </p:pic>
      <p:pic>
        <p:nvPicPr>
          <p:cNvPr id="3" name="131-2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715" y="423288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3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1" y="1532110"/>
            <a:ext cx="819150" cy="4191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719672" y="1904070"/>
            <a:ext cx="1800000" cy="135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3. </a:t>
            </a:r>
            <a:r>
              <a:rPr lang="ko-KR" altLang="en-US" sz="1400" dirty="0" smtClean="0"/>
              <a:t>보기와 같이 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6504" y="325144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ジュース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95836" y="1701907"/>
            <a:ext cx="586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ジュース</a:t>
            </a:r>
            <a:r>
              <a:rPr lang="ja-JP" altLang="en-US" dirty="0" smtClean="0"/>
              <a:t>の　おかわり　いかがですか。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ja-JP" altLang="en-US" dirty="0" smtClean="0">
                <a:solidFill>
                  <a:schemeClr val="tx2"/>
                </a:solidFill>
              </a:rPr>
              <a:t>１</a:t>
            </a:r>
            <a:r>
              <a:rPr lang="en-US" altLang="ko-KR" dirty="0"/>
              <a:t>	</a:t>
            </a:r>
            <a:r>
              <a:rPr lang="ja-JP" altLang="en-US" dirty="0" smtClean="0"/>
              <a:t>ありがとうございます。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ja-JP" dirty="0" smtClean="0">
                <a:solidFill>
                  <a:schemeClr val="tx2"/>
                </a:solidFill>
              </a:rPr>
              <a:t>B</a:t>
            </a:r>
            <a:r>
              <a:rPr lang="ja-JP" altLang="en-US" dirty="0" smtClean="0">
                <a:solidFill>
                  <a:schemeClr val="tx2"/>
                </a:solidFill>
              </a:rPr>
              <a:t>２</a:t>
            </a:r>
            <a:r>
              <a:rPr lang="en-US" altLang="ja-JP" dirty="0" smtClean="0"/>
              <a:t>	</a:t>
            </a:r>
            <a:r>
              <a:rPr lang="ja-JP" altLang="en-US" dirty="0" smtClean="0"/>
              <a:t>いいえ、もうけっこうです。</a:t>
            </a:r>
            <a:endParaRPr lang="en-US" altLang="ja-JP" dirty="0"/>
          </a:p>
        </p:txBody>
      </p:sp>
      <p:pic>
        <p:nvPicPr>
          <p:cNvPr id="3" name="131-3-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153211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0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/>
              <a:t>잘 듣고 </a:t>
            </a:r>
            <a:r>
              <a:rPr lang="ko-KR" altLang="en-US" sz="1400" dirty="0" smtClean="0"/>
              <a:t>무슨 뜻인지 생각해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1026" name="Picture 2" descr="C:\Users\Administrator\Desktop\캡처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7840"/>
            <a:ext cx="5979817" cy="56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784" y="151066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あさ</a:t>
            </a:r>
            <a:endParaRPr lang="ko-KR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12160" y="151521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ひる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10396" y="6136426"/>
            <a:ext cx="972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れいじ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12160" y="6137537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よる</a:t>
            </a:r>
            <a:endParaRPr lang="ko-KR" altLang="en-US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179512" y="1988840"/>
            <a:ext cx="2592288" cy="5363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➊</a:t>
            </a:r>
            <a:r>
              <a:rPr lang="ko-KR" altLang="en-US" dirty="0">
                <a:solidFill>
                  <a:schemeClr val="tx1"/>
                </a:solidFill>
                <a:latin typeface="ＭＳ Ｐゴシック"/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  <a:latin typeface="ＭＳ Ｐゴシック"/>
              </a:rPr>
              <a:t>おおそうじを　する。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6364797" y="1988840"/>
            <a:ext cx="2638848" cy="5363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accent5"/>
                </a:solidFill>
                <a:latin typeface="ＭＳ Ｐゴシック" panose="020B0600070205080204" pitchFamily="34" charset="-128"/>
              </a:rPr>
              <a:t>➋</a:t>
            </a:r>
            <a:r>
              <a:rPr lang="ko-KR" altLang="en-US" dirty="0" smtClean="0">
                <a:solidFill>
                  <a:schemeClr val="tx1"/>
                </a:solidFill>
                <a:latin typeface="ＭＳ Ｐゴシック"/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  <a:latin typeface="ＭＳ Ｐゴシック"/>
              </a:rPr>
              <a:t>おせち料理を　つくる。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395536" y="5552697"/>
            <a:ext cx="2376264" cy="5363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accent5"/>
                </a:solidFill>
                <a:latin typeface="ＭＳ Ｐゴシック" panose="020B0600070205080204" pitchFamily="34" charset="-128"/>
              </a:rPr>
              <a:t>➌</a:t>
            </a:r>
            <a:r>
              <a:rPr lang="ko-KR" altLang="en-US" dirty="0" smtClean="0">
                <a:solidFill>
                  <a:schemeClr val="tx1"/>
                </a:solidFill>
                <a:latin typeface="ＭＳ Ｐゴシック"/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  <a:latin typeface="ＭＳ Ｐゴシック"/>
              </a:rPr>
              <a:t>はつもうでに　行く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6195333" y="5517232"/>
            <a:ext cx="2808312" cy="5363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➍</a:t>
            </a:r>
            <a:r>
              <a:rPr lang="ko-KR" altLang="en-US" dirty="0" smtClean="0">
                <a:solidFill>
                  <a:schemeClr val="tx1"/>
                </a:solidFill>
                <a:latin typeface="ＭＳ Ｐゴシック"/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  <a:latin typeface="ＭＳ Ｐゴシック"/>
              </a:rPr>
              <a:t>としこしそばを　食べる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08304" y="1984557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りょう　　り</a:t>
            </a:r>
            <a:endParaRPr lang="ko-KR" altLang="en-US" sz="700" dirty="0"/>
          </a:p>
        </p:txBody>
      </p:sp>
      <p:sp>
        <p:nvSpPr>
          <p:cNvPr id="19" name="TextBox 18"/>
          <p:cNvSpPr txBox="1"/>
          <p:nvPr/>
        </p:nvSpPr>
        <p:spPr>
          <a:xfrm>
            <a:off x="8146522" y="5508606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た</a:t>
            </a:r>
            <a:endParaRPr lang="ko-KR" altLang="en-US" sz="700" dirty="0"/>
          </a:p>
        </p:txBody>
      </p:sp>
      <p:sp>
        <p:nvSpPr>
          <p:cNvPr id="20" name="TextBox 19"/>
          <p:cNvSpPr txBox="1"/>
          <p:nvPr/>
        </p:nvSpPr>
        <p:spPr>
          <a:xfrm>
            <a:off x="2233240" y="5556423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</a:t>
            </a:r>
            <a:endParaRPr lang="ko-KR" altLang="en-US" sz="700" dirty="0"/>
          </a:p>
        </p:txBody>
      </p:sp>
      <p:pic>
        <p:nvPicPr>
          <p:cNvPr id="3" name="126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5536" y="1628840"/>
            <a:ext cx="360000" cy="360000"/>
          </a:xfrm>
          <a:prstGeom prst="rect">
            <a:avLst/>
          </a:prstGeom>
        </p:spPr>
      </p:pic>
      <p:pic>
        <p:nvPicPr>
          <p:cNvPr id="4" name="126-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20272" y="1624557"/>
            <a:ext cx="360000" cy="360000"/>
          </a:xfrm>
          <a:prstGeom prst="rect">
            <a:avLst/>
          </a:prstGeom>
        </p:spPr>
      </p:pic>
      <p:pic>
        <p:nvPicPr>
          <p:cNvPr id="8" name="126-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36336" y="5157232"/>
            <a:ext cx="360000" cy="360000"/>
          </a:xfrm>
          <a:prstGeom prst="rect">
            <a:avLst/>
          </a:prstGeom>
        </p:spPr>
      </p:pic>
      <p:pic>
        <p:nvPicPr>
          <p:cNvPr id="9" name="126-8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8850" y="519269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671" y="1900077"/>
            <a:ext cx="1800000" cy="1350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671" y="4650890"/>
            <a:ext cx="1800000" cy="135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6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504" y="6002254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みぞしる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6504" y="325144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おちゃ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9671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6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5836" y="1742990"/>
            <a:ext cx="5868652" cy="166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おちゃ</a:t>
            </a:r>
            <a:r>
              <a:rPr lang="ja-JP" altLang="en-US" dirty="0" smtClean="0"/>
              <a:t>の</a:t>
            </a:r>
            <a:r>
              <a:rPr lang="ja-JP" altLang="en-US" dirty="0"/>
              <a:t>　おかわり　いかがですか。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ja-JP" altLang="en-US" dirty="0">
                <a:solidFill>
                  <a:schemeClr val="tx2"/>
                </a:solidFill>
              </a:rPr>
              <a:t>１</a:t>
            </a:r>
            <a:r>
              <a:rPr lang="en-US" altLang="ko-KR" dirty="0"/>
              <a:t>	</a:t>
            </a:r>
            <a:r>
              <a:rPr lang="ja-JP" altLang="en-US" dirty="0"/>
              <a:t>ありがとうございます。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tx2"/>
                </a:solidFill>
              </a:rPr>
              <a:t>B</a:t>
            </a:r>
            <a:r>
              <a:rPr lang="ja-JP" altLang="en-US" dirty="0">
                <a:solidFill>
                  <a:schemeClr val="tx2"/>
                </a:solidFill>
              </a:rPr>
              <a:t>２</a:t>
            </a:r>
            <a:r>
              <a:rPr lang="en-US" altLang="ja-JP" dirty="0"/>
              <a:t>	</a:t>
            </a:r>
            <a:r>
              <a:rPr lang="ja-JP" altLang="en-US" dirty="0"/>
              <a:t>いいえ、もうけっこうです。</a:t>
            </a:r>
            <a:endParaRPr lang="en-US" altLang="ja-JP" dirty="0"/>
          </a:p>
        </p:txBody>
      </p:sp>
      <p:sp>
        <p:nvSpPr>
          <p:cNvPr id="10" name="TextBox 9"/>
          <p:cNvSpPr txBox="1"/>
          <p:nvPr/>
        </p:nvSpPr>
        <p:spPr>
          <a:xfrm>
            <a:off x="3095836" y="4493803"/>
            <a:ext cx="5868652" cy="1664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みそしる</a:t>
            </a:r>
            <a:r>
              <a:rPr lang="ja-JP" altLang="en-US" dirty="0" smtClean="0"/>
              <a:t>の</a:t>
            </a:r>
            <a:r>
              <a:rPr lang="ja-JP" altLang="en-US" dirty="0"/>
              <a:t>　おかわり　いかがですか。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ja-JP" altLang="en-US" dirty="0">
                <a:solidFill>
                  <a:schemeClr val="tx2"/>
                </a:solidFill>
              </a:rPr>
              <a:t>１</a:t>
            </a:r>
            <a:r>
              <a:rPr lang="en-US" altLang="ko-KR" dirty="0"/>
              <a:t>	</a:t>
            </a:r>
            <a:r>
              <a:rPr lang="ja-JP" altLang="en-US" dirty="0"/>
              <a:t>ありがとうございます。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ja-JP" dirty="0">
                <a:solidFill>
                  <a:schemeClr val="tx2"/>
                </a:solidFill>
              </a:rPr>
              <a:t>B</a:t>
            </a:r>
            <a:r>
              <a:rPr lang="ja-JP" altLang="en-US" dirty="0">
                <a:solidFill>
                  <a:schemeClr val="tx2"/>
                </a:solidFill>
              </a:rPr>
              <a:t>２</a:t>
            </a:r>
            <a:r>
              <a:rPr lang="en-US" altLang="ja-JP" dirty="0"/>
              <a:t>	</a:t>
            </a:r>
            <a:r>
              <a:rPr lang="ja-JP" altLang="en-US" dirty="0"/>
              <a:t>いいえ、もうけっこうです。</a:t>
            </a:r>
            <a:endParaRPr lang="en-US" altLang="ja-JP" dirty="0"/>
          </a:p>
        </p:txBody>
      </p:sp>
      <p:pic>
        <p:nvPicPr>
          <p:cNvPr id="4" name="131-3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2444" y="4291806"/>
            <a:ext cx="360000" cy="360000"/>
          </a:xfrm>
          <a:prstGeom prst="rect">
            <a:avLst/>
          </a:prstGeom>
        </p:spPr>
      </p:pic>
      <p:pic>
        <p:nvPicPr>
          <p:cNvPr id="11" name="131-3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0" y="154144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4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パン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ジュース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おちゃ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みそしる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469329" y="980727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빵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주스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차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된장국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9522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5220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 smtClean="0"/>
              <a:t>마네키네코에</a:t>
            </a:r>
            <a:r>
              <a:rPr lang="ko-KR" altLang="en-US" sz="1400" dirty="0" smtClean="0"/>
              <a:t> 대한 설명을 읽고 물음에 답해 봅시다</a:t>
            </a:r>
            <a:r>
              <a:rPr lang="en-US" altLang="ko-KR" sz="1400" dirty="0" smtClean="0"/>
              <a:t>.</a:t>
            </a:r>
            <a:endParaRPr lang="en-US" altLang="ko-KR" sz="1400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74490" y="1307547"/>
            <a:ext cx="7857949" cy="212145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日本の 店の </a:t>
            </a:r>
            <a:r>
              <a:rPr lang="ja-JP" altLang="en-US" dirty="0">
                <a:solidFill>
                  <a:schemeClr val="tx1"/>
                </a:solidFill>
              </a:rPr>
              <a:t>カウンターでは </a:t>
            </a:r>
            <a:r>
              <a:rPr lang="ja-JP" altLang="en-US" dirty="0" smtClean="0">
                <a:solidFill>
                  <a:schemeClr val="tx1"/>
                </a:solidFill>
              </a:rPr>
              <a:t>手を </a:t>
            </a:r>
            <a:r>
              <a:rPr lang="ja-JP" altLang="en-US" dirty="0">
                <a:solidFill>
                  <a:schemeClr val="tx1"/>
                </a:solidFill>
              </a:rPr>
              <a:t>あげて い</a:t>
            </a:r>
            <a:r>
              <a:rPr lang="ja-JP" altLang="en-US" dirty="0" smtClean="0">
                <a:solidFill>
                  <a:schemeClr val="tx1"/>
                </a:solidFill>
              </a:rPr>
              <a:t>る 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「</a:t>
            </a:r>
            <a:r>
              <a:rPr lang="ja-JP" altLang="en-US" dirty="0">
                <a:solidFill>
                  <a:schemeClr val="tx1"/>
                </a:solidFill>
              </a:rPr>
              <a:t>まねきねこ」が よく </a:t>
            </a:r>
            <a:r>
              <a:rPr lang="ja-JP" altLang="en-US" dirty="0" smtClean="0">
                <a:solidFill>
                  <a:schemeClr val="tx1"/>
                </a:solidFill>
              </a:rPr>
              <a:t>見ら</a:t>
            </a:r>
            <a:r>
              <a:rPr lang="ja-JP" altLang="en-US" dirty="0">
                <a:solidFill>
                  <a:schemeClr val="tx1"/>
                </a:solidFill>
              </a:rPr>
              <a:t>れます。</a:t>
            </a: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まねきねこの </a:t>
            </a:r>
            <a:r>
              <a:rPr lang="ja-JP" altLang="en-US" dirty="0" smtClean="0">
                <a:solidFill>
                  <a:schemeClr val="tx1"/>
                </a:solidFill>
              </a:rPr>
              <a:t>右手は </a:t>
            </a:r>
            <a:r>
              <a:rPr lang="ja-JP" altLang="en-US" dirty="0">
                <a:solidFill>
                  <a:schemeClr val="tx1"/>
                </a:solidFill>
              </a:rPr>
              <a:t>お</a:t>
            </a:r>
            <a:r>
              <a:rPr lang="ja-JP" altLang="en-US" dirty="0" smtClean="0">
                <a:solidFill>
                  <a:schemeClr val="tx1"/>
                </a:solidFill>
              </a:rPr>
              <a:t>金を、左手は 人を </a:t>
            </a:r>
            <a:r>
              <a:rPr lang="ja-JP" altLang="en-US" dirty="0">
                <a:solidFill>
                  <a:schemeClr val="tx1"/>
                </a:solidFill>
              </a:rPr>
              <a:t>まねく そうです。</a:t>
            </a:r>
          </a:p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両手を </a:t>
            </a:r>
            <a:r>
              <a:rPr lang="ja-JP" altLang="en-US" dirty="0">
                <a:solidFill>
                  <a:schemeClr val="tx1"/>
                </a:solidFill>
              </a:rPr>
              <a:t>あげて いる ものも あって</a:t>
            </a:r>
            <a:r>
              <a:rPr lang="ja-JP" altLang="en-US" dirty="0" smtClean="0">
                <a:solidFill>
                  <a:schemeClr val="tx1"/>
                </a:solidFill>
              </a:rPr>
              <a:t>、い</a:t>
            </a:r>
            <a:r>
              <a:rPr lang="ja-JP" altLang="en-US" dirty="0">
                <a:solidFill>
                  <a:schemeClr val="tx1"/>
                </a:solidFill>
              </a:rPr>
              <a:t>ろいろな </a:t>
            </a:r>
            <a:r>
              <a:rPr lang="ja-JP" altLang="en-US" dirty="0" smtClean="0">
                <a:solidFill>
                  <a:schemeClr val="tx1"/>
                </a:solidFill>
              </a:rPr>
              <a:t>色が </a:t>
            </a:r>
            <a:r>
              <a:rPr lang="ja-JP" altLang="en-US" dirty="0">
                <a:solidFill>
                  <a:schemeClr val="tx1"/>
                </a:solidFill>
              </a:rPr>
              <a:t>あります。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3715" y="1476429"/>
            <a:ext cx="6019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に</a:t>
            </a:r>
            <a:r>
              <a:rPr lang="ja-JP" altLang="en-US" sz="700" dirty="0"/>
              <a:t>　</a:t>
            </a:r>
            <a:r>
              <a:rPr lang="ja-JP" altLang="en-US" sz="700" dirty="0" smtClean="0"/>
              <a:t>ほ</a:t>
            </a:r>
            <a:r>
              <a:rPr lang="ja-JP" altLang="en-US" sz="700" dirty="0"/>
              <a:t>ん</a:t>
            </a:r>
            <a:endParaRPr lang="ko-KR" altLang="en-US" sz="700" dirty="0"/>
          </a:p>
        </p:txBody>
      </p:sp>
      <p:sp>
        <p:nvSpPr>
          <p:cNvPr id="7" name="TextBox 6"/>
          <p:cNvSpPr txBox="1"/>
          <p:nvPr/>
        </p:nvSpPr>
        <p:spPr>
          <a:xfrm>
            <a:off x="2843808" y="1889400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み</a:t>
            </a:r>
            <a:endParaRPr lang="ko-KR" altLang="en-US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3653986" y="147642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て</a:t>
            </a:r>
            <a:endParaRPr lang="ko-KR" altLang="en-US" sz="700" dirty="0"/>
          </a:p>
        </p:txBody>
      </p:sp>
      <p:sp>
        <p:nvSpPr>
          <p:cNvPr id="9" name="TextBox 8"/>
          <p:cNvSpPr txBox="1"/>
          <p:nvPr/>
        </p:nvSpPr>
        <p:spPr>
          <a:xfrm>
            <a:off x="2152903" y="2294210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みぎ　　て</a:t>
            </a:r>
            <a:endParaRPr lang="ko-KR" altLang="en-US" sz="700" dirty="0"/>
          </a:p>
        </p:txBody>
      </p:sp>
      <p:sp>
        <p:nvSpPr>
          <p:cNvPr id="10" name="TextBox 9"/>
          <p:cNvSpPr txBox="1"/>
          <p:nvPr/>
        </p:nvSpPr>
        <p:spPr>
          <a:xfrm>
            <a:off x="3133083" y="2294210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か</a:t>
            </a:r>
            <a:r>
              <a:rPr lang="ja-JP" altLang="en-US" sz="700" dirty="0"/>
              <a:t>ね</a:t>
            </a:r>
            <a:endParaRPr lang="ko-KR" altLang="en-US" sz="700" dirty="0"/>
          </a:p>
        </p:txBody>
      </p:sp>
      <p:sp>
        <p:nvSpPr>
          <p:cNvPr id="12" name="TextBox 11"/>
          <p:cNvSpPr txBox="1"/>
          <p:nvPr/>
        </p:nvSpPr>
        <p:spPr>
          <a:xfrm>
            <a:off x="3673400" y="2290633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ひだり　て</a:t>
            </a:r>
            <a:endParaRPr lang="ko-KR" alt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674489" y="3573016"/>
            <a:ext cx="7857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400" dirty="0" smtClean="0"/>
              <a:t>사진 속 </a:t>
            </a:r>
            <a:r>
              <a:rPr lang="ko-KR" altLang="en-US" sz="1400" dirty="0" err="1" smtClean="0"/>
              <a:t>마네키네코의</a:t>
            </a:r>
            <a:r>
              <a:rPr lang="ko-KR" altLang="en-US" sz="1400" dirty="0" smtClean="0"/>
              <a:t> 의미를 써 봅시다</a:t>
            </a:r>
            <a:r>
              <a:rPr lang="en-US" altLang="ko-KR" sz="1400" dirty="0" smtClean="0"/>
              <a:t>.</a:t>
            </a:r>
            <a:r>
              <a:rPr lang="ja-JP" altLang="en-US" sz="1400" dirty="0"/>
              <a:t>　</a:t>
            </a:r>
            <a:endParaRPr lang="en-US" altLang="ko-KR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1576839" y="1476428"/>
            <a:ext cx="6019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みせ</a:t>
            </a:r>
            <a:endParaRPr lang="ko-KR" altLang="en-US" sz="700" dirty="0"/>
          </a:p>
        </p:txBody>
      </p:sp>
      <p:sp>
        <p:nvSpPr>
          <p:cNvPr id="22" name="TextBox 21"/>
          <p:cNvSpPr txBox="1"/>
          <p:nvPr/>
        </p:nvSpPr>
        <p:spPr>
          <a:xfrm>
            <a:off x="4482740" y="2294210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ひと</a:t>
            </a:r>
            <a:endParaRPr lang="ko-KR" altLang="en-US" sz="700" dirty="0"/>
          </a:p>
        </p:txBody>
      </p:sp>
      <p:sp>
        <p:nvSpPr>
          <p:cNvPr id="23" name="TextBox 22"/>
          <p:cNvSpPr txBox="1"/>
          <p:nvPr/>
        </p:nvSpPr>
        <p:spPr>
          <a:xfrm>
            <a:off x="818958" y="2708920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りょう　て</a:t>
            </a:r>
            <a:endParaRPr lang="ko-KR" altLang="en-US" sz="700" dirty="0"/>
          </a:p>
        </p:txBody>
      </p:sp>
      <p:sp>
        <p:nvSpPr>
          <p:cNvPr id="24" name="TextBox 23"/>
          <p:cNvSpPr txBox="1"/>
          <p:nvPr/>
        </p:nvSpPr>
        <p:spPr>
          <a:xfrm>
            <a:off x="5309332" y="2712497"/>
            <a:ext cx="122413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いろ</a:t>
            </a:r>
            <a:endParaRPr lang="ko-KR" altLang="en-US" sz="7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223" r="76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9" r="16529"/>
          <a:stretch/>
        </p:blipFill>
        <p:spPr>
          <a:xfrm>
            <a:off x="1712118" y="4509120"/>
            <a:ext cx="1800000" cy="180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0" t="8932" r="23299" b="9948"/>
          <a:stretch/>
        </p:blipFill>
        <p:spPr>
          <a:xfrm>
            <a:off x="5508104" y="4514436"/>
            <a:ext cx="1800000" cy="180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189730"/>
            <a:ext cx="6925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➊</a:t>
            </a:r>
            <a:r>
              <a:rPr lang="ko-KR" altLang="en-US" dirty="0">
                <a:latin typeface="ＭＳ Ｐゴシック"/>
              </a:rPr>
              <a:t> </a:t>
            </a:r>
            <a:r>
              <a:rPr lang="ko-KR" altLang="en-US" u="sng" dirty="0" smtClean="0">
                <a:latin typeface="ＭＳ Ｐゴシック"/>
              </a:rPr>
              <a:t>                         </a:t>
            </a:r>
            <a:r>
              <a:rPr lang="ko-KR" altLang="en-US" dirty="0" smtClean="0">
                <a:latin typeface="ＭＳ Ｐゴシック"/>
              </a:rPr>
              <a:t>                         </a:t>
            </a:r>
            <a:r>
              <a:rPr lang="ko-KR" altLang="en-US" dirty="0" smtClean="0">
                <a:solidFill>
                  <a:schemeClr val="accent1"/>
                </a:solidFill>
                <a:latin typeface="ＭＳ Ｐゴシック"/>
              </a:rPr>
              <a:t>➋</a:t>
            </a:r>
            <a:r>
              <a:rPr lang="ko-KR" altLang="en-US" dirty="0" smtClean="0">
                <a:latin typeface="ＭＳ Ｐゴシック"/>
              </a:rPr>
              <a:t> </a:t>
            </a:r>
            <a:r>
              <a:rPr lang="ko-KR" altLang="en-US" u="sng" dirty="0" smtClean="0">
                <a:latin typeface="ＭＳ Ｐゴシック"/>
              </a:rPr>
              <a:t>                          </a:t>
            </a:r>
            <a:r>
              <a:rPr lang="en-US" altLang="ko-KR" dirty="0" smtClean="0">
                <a:solidFill>
                  <a:schemeClr val="bg1"/>
                </a:solidFill>
                <a:latin typeface="ＭＳ Ｐゴシック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30027" y="4139788"/>
            <a:ext cx="156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人</a:t>
            </a:r>
            <a:r>
              <a:rPr lang="ja-JP" altLang="en-US" dirty="0" smtClean="0">
                <a:solidFill>
                  <a:srgbClr val="FF0000"/>
                </a:solidFill>
              </a:rPr>
              <a:t>を　まねく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26013" y="4145104"/>
            <a:ext cx="1564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お金</a:t>
            </a:r>
            <a:r>
              <a:rPr lang="ja-JP" altLang="en-US" dirty="0" smtClean="0">
                <a:solidFill>
                  <a:srgbClr val="FF0000"/>
                </a:solidFill>
              </a:rPr>
              <a:t>を　まねく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9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カウンター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あげる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よく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見られる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右手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左手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まねく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～そうだ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両手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色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051720" y="980727"/>
            <a:ext cx="30963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카운터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들다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자주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볼 수 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오른손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왼손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부르다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초대하다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~(</a:t>
            </a:r>
            <a:r>
              <a:rPr lang="ko-KR" altLang="en-US" dirty="0" smtClean="0"/>
              <a:t>이</a:t>
            </a:r>
            <a:r>
              <a:rPr lang="en-US" altLang="ko-KR" dirty="0" smtClean="0"/>
              <a:t>)</a:t>
            </a:r>
            <a:r>
              <a:rPr lang="ko-KR" altLang="en-US" dirty="0" smtClean="0"/>
              <a:t>라고 한다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양손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색깔</a:t>
            </a:r>
            <a:endParaRPr lang="en-US" altLang="ko-KR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26288" y="3068960"/>
            <a:ext cx="15209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みぎ　て</a:t>
            </a:r>
            <a:endParaRPr lang="ko-KR" altLang="en-US" sz="700" dirty="0"/>
          </a:p>
        </p:txBody>
      </p:sp>
      <p:sp>
        <p:nvSpPr>
          <p:cNvPr id="7" name="TextBox 6"/>
          <p:cNvSpPr txBox="1"/>
          <p:nvPr/>
        </p:nvSpPr>
        <p:spPr>
          <a:xfrm>
            <a:off x="743540" y="2517491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み</a:t>
            </a:r>
            <a:endParaRPr lang="ko-KR" altLang="en-US" sz="7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1D2D749-F64B-4856-B43F-731418D4024D}"/>
              </a:ext>
            </a:extLst>
          </p:cNvPr>
          <p:cNvSpPr txBox="1"/>
          <p:nvPr/>
        </p:nvSpPr>
        <p:spPr>
          <a:xfrm>
            <a:off x="706214" y="5262421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りょう　て</a:t>
            </a:r>
            <a:endParaRPr lang="ko-KR" altLang="en-US" sz="700" dirty="0"/>
          </a:p>
        </p:txBody>
      </p:sp>
      <p:sp>
        <p:nvSpPr>
          <p:cNvPr id="9" name="TextBox 8"/>
          <p:cNvSpPr txBox="1"/>
          <p:nvPr/>
        </p:nvSpPr>
        <p:spPr>
          <a:xfrm>
            <a:off x="677942" y="3614863"/>
            <a:ext cx="15209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ひだり　て</a:t>
            </a:r>
            <a:endParaRPr lang="ko-KR" altLang="en-US" sz="7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1D2D749-F64B-4856-B43F-731418D4024D}"/>
              </a:ext>
            </a:extLst>
          </p:cNvPr>
          <p:cNvSpPr txBox="1"/>
          <p:nvPr/>
        </p:nvSpPr>
        <p:spPr>
          <a:xfrm>
            <a:off x="708975" y="5805264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いろ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373331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1268760"/>
            <a:ext cx="763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보기의 말을 이용하여 사진 속 빈칸을 채워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149278"/>
            <a:ext cx="819150" cy="419100"/>
          </a:xfrm>
          <a:prstGeom prst="rect">
            <a:avLst/>
          </a:prstGeom>
        </p:spPr>
      </p:pic>
      <p:sp>
        <p:nvSpPr>
          <p:cNvPr id="15" name="모서리가 둥근 직사각형 14"/>
          <p:cNvSpPr/>
          <p:nvPr/>
        </p:nvSpPr>
        <p:spPr>
          <a:xfrm>
            <a:off x="6660232" y="2533874"/>
            <a:ext cx="1872208" cy="2520280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だいす</a:t>
            </a:r>
            <a:r>
              <a:rPr lang="ja-JP" altLang="en-US" dirty="0" smtClean="0">
                <a:solidFill>
                  <a:schemeClr val="tx1"/>
                </a:solidFill>
              </a:rPr>
              <a:t>き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メリク</a:t>
            </a:r>
            <a:r>
              <a:rPr lang="ja-JP" altLang="en-US" dirty="0" smtClean="0">
                <a:solidFill>
                  <a:schemeClr val="tx1"/>
                </a:solidFill>
              </a:rPr>
              <a:t>リ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なかよ</a:t>
            </a:r>
            <a:r>
              <a:rPr lang="ja-JP" altLang="en-US" dirty="0" smtClean="0">
                <a:solidFill>
                  <a:schemeClr val="tx1"/>
                </a:solidFill>
              </a:rPr>
              <a:t>し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がんばれ！</a:t>
            </a:r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Administrator\Desktop\캡처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24" y="1988840"/>
            <a:ext cx="5652120" cy="318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44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1268760"/>
            <a:ext cx="763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주어진 문장을 이용해서 대화의 빈칸에 알맞은 표현을 써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9EDAD65-82BD-4FDC-868D-90500ABD3F2D}"/>
              </a:ext>
            </a:extLst>
          </p:cNvPr>
          <p:cNvSpPr txBox="1"/>
          <p:nvPr/>
        </p:nvSpPr>
        <p:spPr>
          <a:xfrm>
            <a:off x="349582" y="3501008"/>
            <a:ext cx="84708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accent4"/>
                </a:solidFill>
                <a:latin typeface="ＭＳ Ｐゴシック"/>
              </a:rPr>
              <a:t>➊</a:t>
            </a:r>
            <a:r>
              <a:rPr lang="ja-JP" altLang="en-US" dirty="0" smtClean="0">
                <a:solidFill>
                  <a:schemeClr val="accent4"/>
                </a:solidFill>
                <a:latin typeface="ＭＳ Ｐゴシック"/>
              </a:rPr>
              <a:t>　</a:t>
            </a: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u="sng" dirty="0" smtClean="0"/>
              <a:t>                                                    </a:t>
            </a:r>
            <a:r>
              <a:rPr lang="ja-JP" altLang="en-US" dirty="0" smtClean="0">
                <a:solidFill>
                  <a:schemeClr val="bg1"/>
                </a:solidFill>
              </a:rPr>
              <a:t>。</a:t>
            </a:r>
            <a:endParaRPr lang="en-US" altLang="ja-JP" dirty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dirty="0">
                <a:solidFill>
                  <a:schemeClr val="tx2"/>
                </a:solidFill>
              </a:rPr>
              <a:t> </a:t>
            </a:r>
            <a:r>
              <a:rPr lang="ko-KR" altLang="en-US" dirty="0" smtClean="0">
                <a:solidFill>
                  <a:schemeClr val="tx2"/>
                </a:solidFill>
              </a:rPr>
              <a:t>    </a:t>
            </a: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いいえ</a:t>
            </a:r>
            <a:r>
              <a:rPr lang="ja-JP" altLang="en-US" dirty="0" smtClean="0"/>
              <a:t>、もう　けっこうです。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ko-KR" altLang="en-US" dirty="0">
                <a:solidFill>
                  <a:schemeClr val="accent4"/>
                </a:solidFill>
                <a:latin typeface="ＭＳ Ｐゴシック"/>
              </a:rPr>
              <a:t>➋</a:t>
            </a:r>
            <a:r>
              <a:rPr lang="ja-JP" altLang="en-US" dirty="0">
                <a:solidFill>
                  <a:schemeClr val="accent4"/>
                </a:solidFill>
                <a:latin typeface="ＭＳ Ｐゴシック"/>
              </a:rPr>
              <a:t>　</a:t>
            </a: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/>
              <a:t>あけまして　おめでとうございます。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ko-KR" altLang="en-US" dirty="0">
                <a:solidFill>
                  <a:schemeClr val="tx2"/>
                </a:solidFill>
              </a:rPr>
              <a:t>     </a:t>
            </a: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あけまして　おめでとうございま</a:t>
            </a:r>
            <a:r>
              <a:rPr lang="ja-JP" altLang="en-US" dirty="0" smtClean="0"/>
              <a:t>す。</a:t>
            </a:r>
            <a:r>
              <a:rPr lang="ja-JP" altLang="en-US" u="sng" dirty="0" smtClean="0"/>
              <a:t>　　　　　　　　　　　　　　　　　　　　　　　　　</a:t>
            </a:r>
            <a:r>
              <a:rPr lang="ja-JP" altLang="en-US" dirty="0" smtClean="0">
                <a:solidFill>
                  <a:schemeClr val="bg1"/>
                </a:solidFill>
              </a:rPr>
              <a:t>。</a:t>
            </a:r>
            <a:endParaRPr lang="en-US" altLang="ja-JP" dirty="0">
              <a:solidFill>
                <a:schemeClr val="bg1"/>
              </a:solidFill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9" y="1676252"/>
            <a:ext cx="819150" cy="419100"/>
          </a:xfrm>
          <a:prstGeom prst="rect">
            <a:avLst/>
          </a:prstGeom>
        </p:spPr>
      </p:pic>
      <p:sp>
        <p:nvSpPr>
          <p:cNvPr id="26" name="모서리가 둥근 직사각형 25"/>
          <p:cNvSpPr/>
          <p:nvPr/>
        </p:nvSpPr>
        <p:spPr>
          <a:xfrm>
            <a:off x="350046" y="2060848"/>
            <a:ext cx="8470425" cy="1224136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ja-JP" altLang="en-US" dirty="0" smtClean="0">
                <a:solidFill>
                  <a:schemeClr val="tx1"/>
                </a:solidFill>
              </a:rPr>
              <a:t>今年も　よろしく　おねがいします。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200000"/>
              </a:lnSpc>
              <a:buFont typeface="Arial" pitchFamily="34" charset="0"/>
              <a:buChar char="•"/>
            </a:pPr>
            <a:r>
              <a:rPr lang="ja-JP" altLang="en-US" dirty="0">
                <a:solidFill>
                  <a:schemeClr val="tx1"/>
                </a:solidFill>
              </a:rPr>
              <a:t>おかわ</a:t>
            </a:r>
            <a:r>
              <a:rPr lang="ja-JP" altLang="en-US" dirty="0" smtClean="0">
                <a:solidFill>
                  <a:schemeClr val="tx1"/>
                </a:solidFill>
              </a:rPr>
              <a:t>り　いかがですか。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4860032" y="5805264"/>
            <a:ext cx="3501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今年も　よろしく　おねがいします。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1331640" y="3613666"/>
            <a:ext cx="2683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おかわり　いかがですか。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5626" y="2144532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ことし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310663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1268760"/>
            <a:ext cx="842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3. </a:t>
            </a:r>
            <a:r>
              <a:rPr lang="ko-KR" altLang="en-US" sz="1400" dirty="0"/>
              <a:t>주어진 단어를 한자 또는 히라가나로 써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80590" y="2132856"/>
            <a:ext cx="802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/>
              </a:rPr>
              <a:t>➊</a:t>
            </a:r>
            <a:r>
              <a:rPr lang="ko-KR" altLang="en-US" dirty="0">
                <a:latin typeface="ＭＳ Ｐゴシック"/>
              </a:rPr>
              <a:t> 한자를 따라 써 봅시다</a:t>
            </a:r>
            <a:r>
              <a:rPr lang="en-US" altLang="ko-KR" dirty="0">
                <a:latin typeface="ＭＳ Ｐゴシック"/>
              </a:rPr>
              <a:t>.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0590" y="4293096"/>
            <a:ext cx="802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/>
              </a:rPr>
              <a:t>➋</a:t>
            </a:r>
            <a:r>
              <a:rPr lang="ko-KR" altLang="en-US" dirty="0">
                <a:latin typeface="ＭＳ Ｐゴシック"/>
              </a:rPr>
              <a:t> 한자를 히라가나로 바꾸어 써 봅시다</a:t>
            </a:r>
            <a:r>
              <a:rPr lang="en-US" altLang="ko-KR" dirty="0">
                <a:latin typeface="ＭＳ Ｐゴシック"/>
              </a:rPr>
              <a:t>.</a:t>
            </a:r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971600" y="2924944"/>
            <a:ext cx="1512168" cy="10081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dirty="0" smtClean="0">
                <a:solidFill>
                  <a:schemeClr val="tx1"/>
                </a:solidFill>
              </a:rPr>
              <a:t>新年</a:t>
            </a:r>
            <a:endParaRPr lang="ko-KR" altLang="en-US" sz="3000" dirty="0">
              <a:solidFill>
                <a:schemeClr val="tx1"/>
              </a:solidFill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971600" y="5013176"/>
            <a:ext cx="1512168" cy="10081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dirty="0" smtClean="0">
                <a:solidFill>
                  <a:schemeClr val="tx1"/>
                </a:solidFill>
              </a:rPr>
              <a:t>合格</a:t>
            </a:r>
            <a:endParaRPr lang="ko-KR" altLang="en-US" sz="3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0266" y="3014204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dirty="0" smtClean="0"/>
              <a:t>しん</a:t>
            </a:r>
            <a:r>
              <a:rPr lang="ja-JP" altLang="en-US" sz="1000" dirty="0"/>
              <a:t>　　</a:t>
            </a:r>
            <a:r>
              <a:rPr lang="ja-JP" altLang="en-US" sz="1000" dirty="0" smtClean="0"/>
              <a:t>ねん</a:t>
            </a:r>
            <a:endParaRPr lang="ko-KR" altLang="en-US" sz="1000" dirty="0"/>
          </a:p>
        </p:txBody>
      </p:sp>
      <p:sp>
        <p:nvSpPr>
          <p:cNvPr id="6" name="직사각형 5"/>
          <p:cNvSpPr/>
          <p:nvPr/>
        </p:nvSpPr>
        <p:spPr>
          <a:xfrm>
            <a:off x="2771793" y="3152001"/>
            <a:ext cx="9541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000" dirty="0" smtClean="0">
                <a:solidFill>
                  <a:schemeClr val="bg1">
                    <a:lumMod val="65000"/>
                  </a:schemeClr>
                </a:solidFill>
              </a:rPr>
              <a:t>新年</a:t>
            </a:r>
            <a:endParaRPr lang="ko-KR" altLang="en-US" sz="3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771793" y="5240233"/>
            <a:ext cx="141417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000" dirty="0" smtClean="0">
                <a:solidFill>
                  <a:schemeClr val="bg1">
                    <a:lumMod val="65000"/>
                  </a:schemeClr>
                </a:solidFill>
              </a:rPr>
              <a:t>ごうかく</a:t>
            </a:r>
            <a:endParaRPr lang="ko-KR" altLang="en-US" sz="3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だいすきだ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メリクリ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なかよし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980727"/>
            <a:ext cx="30963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매우 좋아하다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메리크리스마스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사이가 좋음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2531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364118" cy="648072"/>
            <a:chOff x="323528" y="1484784"/>
            <a:chExt cx="1364118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01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/>
                <a:t>한자</a:t>
              </a:r>
              <a:endParaRPr lang="en-US" altLang="ko-KR" dirty="0"/>
            </a:p>
          </p:txBody>
        </p:sp>
      </p:grpSp>
      <p:sp>
        <p:nvSpPr>
          <p:cNvPr id="5" name="모서리가 둥근 직사각형 4"/>
          <p:cNvSpPr/>
          <p:nvPr/>
        </p:nvSpPr>
        <p:spPr>
          <a:xfrm>
            <a:off x="495053" y="2780928"/>
            <a:ext cx="8352928" cy="29523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351037" y="3212976"/>
            <a:ext cx="2088232" cy="2088232"/>
          </a:xfrm>
          <a:prstGeom prst="roundRect">
            <a:avLst/>
          </a:prstGeom>
          <a:solidFill>
            <a:srgbClr val="FCFCC4"/>
          </a:solidFill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0" dirty="0" smtClean="0">
                <a:solidFill>
                  <a:schemeClr val="tx1"/>
                </a:solidFill>
              </a:rPr>
              <a:t>食</a:t>
            </a:r>
            <a:endParaRPr lang="ko-KR" altLang="en-US" sz="10000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536406" y="3212976"/>
            <a:ext cx="6212058" cy="9361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accent4"/>
                </a:solidFill>
              </a:rPr>
              <a:t>[</a:t>
            </a:r>
            <a:r>
              <a:rPr lang="ko-KR" altLang="en-US" dirty="0">
                <a:solidFill>
                  <a:schemeClr val="accent4"/>
                </a:solidFill>
              </a:rPr>
              <a:t>훈</a:t>
            </a:r>
            <a:r>
              <a:rPr lang="en-US" altLang="ko-KR" dirty="0">
                <a:solidFill>
                  <a:schemeClr val="accent4"/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た（べる）</a:t>
            </a:r>
            <a:r>
              <a:rPr lang="en-US" altLang="ja-JP" dirty="0">
                <a:solidFill>
                  <a:schemeClr val="tx1"/>
                </a:solidFill>
              </a:rPr>
              <a:t>	</a:t>
            </a:r>
            <a:r>
              <a:rPr lang="en-US" altLang="ja-JP" dirty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예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ご飯を　食べる</a:t>
            </a:r>
            <a:r>
              <a:rPr lang="ko-KR" altLang="en-US" dirty="0" smtClean="0">
                <a:solidFill>
                  <a:schemeClr val="tx1"/>
                </a:solidFill>
              </a:rPr>
              <a:t> 밥을 먹다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536406" y="4365104"/>
            <a:ext cx="6212058" cy="9361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accent3"/>
                </a:solidFill>
              </a:rPr>
              <a:t>[</a:t>
            </a:r>
            <a:r>
              <a:rPr lang="ko-KR" altLang="en-US" dirty="0">
                <a:solidFill>
                  <a:schemeClr val="accent3"/>
                </a:solidFill>
              </a:rPr>
              <a:t>음</a:t>
            </a:r>
            <a:r>
              <a:rPr lang="en-US" altLang="ko-KR" dirty="0">
                <a:solidFill>
                  <a:schemeClr val="accent3"/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しょく</a:t>
            </a:r>
            <a:r>
              <a:rPr lang="en-US" altLang="ja-JP" dirty="0">
                <a:solidFill>
                  <a:schemeClr val="tx1"/>
                </a:solidFill>
              </a:rPr>
              <a:t>	</a:t>
            </a:r>
            <a:r>
              <a:rPr lang="en-US" altLang="ja-JP" dirty="0" smtClean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예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食事</a:t>
            </a:r>
            <a:r>
              <a:rPr lang="ko-KR" altLang="en-US" dirty="0" smtClean="0">
                <a:solidFill>
                  <a:schemeClr val="tx1"/>
                </a:solidFill>
              </a:rPr>
              <a:t> 식사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4682" y="3362503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はん</a:t>
            </a:r>
            <a:endParaRPr lang="ko-KR" alt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4897536" y="4526372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しょく　じ</a:t>
            </a:r>
            <a:endParaRPr lang="ko-KR" altLang="en-US" sz="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2CC952-D6CC-4FE8-B5D0-133B92959E76}"/>
              </a:ext>
            </a:extLst>
          </p:cNvPr>
          <p:cNvSpPr txBox="1"/>
          <p:nvPr/>
        </p:nvSpPr>
        <p:spPr>
          <a:xfrm>
            <a:off x="5706876" y="3363425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た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833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323528" y="1818399"/>
            <a:ext cx="8640960" cy="1155903"/>
            <a:chOff x="323528" y="1484784"/>
            <a:chExt cx="8640960" cy="1155903"/>
          </a:xfrm>
        </p:grpSpPr>
        <p:grpSp>
          <p:nvGrpSpPr>
            <p:cNvPr id="7" name="그룹 6"/>
            <p:cNvGrpSpPr/>
            <p:nvPr/>
          </p:nvGrpSpPr>
          <p:grpSpPr>
            <a:xfrm>
              <a:off x="323528" y="1484784"/>
              <a:ext cx="5589634" cy="648072"/>
              <a:chOff x="323528" y="1484784"/>
              <a:chExt cx="5589634" cy="648072"/>
            </a:xfrm>
          </p:grpSpPr>
          <p:sp>
            <p:nvSpPr>
              <p:cNvPr id="9" name="모서리가 둥근 직사각형 8"/>
              <p:cNvSpPr/>
              <p:nvPr/>
            </p:nvSpPr>
            <p:spPr>
              <a:xfrm>
                <a:off x="323528" y="1484784"/>
                <a:ext cx="648072" cy="648072"/>
              </a:xfrm>
              <a:prstGeom prst="roundRect">
                <a:avLst/>
              </a:prstGeom>
              <a:solidFill>
                <a:srgbClr val="35B1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smtClean="0"/>
                  <a:t>02</a:t>
                </a:r>
                <a:endParaRPr lang="en-US" altLang="ko-KR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41315" y="1624154"/>
                <a:ext cx="48718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/>
                  <a:t>～そうだ　</a:t>
                </a:r>
                <a:r>
                  <a:rPr lang="en-US" altLang="ja-JP" dirty="0" smtClean="0"/>
                  <a:t>~</a:t>
                </a:r>
                <a:r>
                  <a:rPr lang="ko-KR" altLang="en-US" dirty="0" smtClean="0"/>
                  <a:t>일 것 같다 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형용사의 어간에 접속</a:t>
                </a:r>
                <a:r>
                  <a:rPr lang="en-US" altLang="ko-KR" dirty="0" smtClean="0"/>
                  <a:t>)</a:t>
                </a:r>
                <a:endParaRPr lang="en-US" altLang="ko-KR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23528" y="2132856"/>
              <a:ext cx="864096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 smtClean="0"/>
                <a:t>この　ケーキ、おいし</a:t>
              </a:r>
              <a:r>
                <a:rPr lang="ja-JP" altLang="en-US" dirty="0" smtClean="0">
                  <a:solidFill>
                    <a:schemeClr val="accent6"/>
                  </a:solidFill>
                </a:rPr>
                <a:t>そうね</a:t>
              </a:r>
              <a:r>
                <a:rPr lang="ja-JP" altLang="en-US" dirty="0" smtClean="0"/>
                <a:t>。</a:t>
              </a:r>
              <a:r>
                <a:rPr lang="ja-JP" altLang="en-US" dirty="0"/>
                <a:t>　</a:t>
              </a:r>
              <a:r>
                <a:rPr lang="ko-KR" altLang="en-US" dirty="0" smtClean="0"/>
                <a:t>이 케이크</a:t>
              </a:r>
              <a:r>
                <a:rPr lang="en-US" altLang="ko-KR" dirty="0" smtClean="0"/>
                <a:t>, </a:t>
              </a:r>
              <a:r>
                <a:rPr lang="ko-KR" altLang="en-US" dirty="0" smtClean="0"/>
                <a:t>맛있을 것 같네</a:t>
              </a:r>
              <a:r>
                <a:rPr lang="en-US" altLang="ko-KR" dirty="0" smtClean="0"/>
                <a:t>.</a:t>
              </a:r>
              <a:r>
                <a:rPr lang="en-US" altLang="ko-KR" dirty="0">
                  <a:solidFill>
                    <a:schemeClr val="accent3">
                      <a:lumMod val="75000"/>
                    </a:schemeClr>
                  </a:solidFill>
                </a:rPr>
                <a:t>			</a:t>
              </a: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323528" y="4162687"/>
            <a:ext cx="8640960" cy="1155903"/>
            <a:chOff x="323528" y="1484784"/>
            <a:chExt cx="8640960" cy="1155903"/>
          </a:xfrm>
        </p:grpSpPr>
        <p:grpSp>
          <p:nvGrpSpPr>
            <p:cNvPr id="12" name="그룹 11"/>
            <p:cNvGrpSpPr/>
            <p:nvPr/>
          </p:nvGrpSpPr>
          <p:grpSpPr>
            <a:xfrm>
              <a:off x="323528" y="1484784"/>
              <a:ext cx="5051025" cy="648072"/>
              <a:chOff x="323528" y="1484784"/>
              <a:chExt cx="5051025" cy="648072"/>
            </a:xfrm>
          </p:grpSpPr>
          <p:sp>
            <p:nvSpPr>
              <p:cNvPr id="14" name="모서리가 둥근 직사각형 13"/>
              <p:cNvSpPr/>
              <p:nvPr/>
            </p:nvSpPr>
            <p:spPr>
              <a:xfrm>
                <a:off x="323528" y="1484784"/>
                <a:ext cx="648072" cy="648072"/>
              </a:xfrm>
              <a:prstGeom prst="roundRect">
                <a:avLst/>
              </a:prstGeom>
              <a:solidFill>
                <a:srgbClr val="35B1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smtClean="0"/>
                  <a:t>03</a:t>
                </a:r>
                <a:endParaRPr lang="en-US" altLang="ko-KR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41315" y="1624154"/>
                <a:ext cx="43332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 smtClean="0"/>
                  <a:t>けっこうです</a:t>
                </a:r>
                <a:r>
                  <a:rPr lang="ja-JP" altLang="en-US" dirty="0"/>
                  <a:t>　</a:t>
                </a:r>
                <a:r>
                  <a:rPr lang="ko-KR" altLang="en-US" dirty="0" smtClean="0"/>
                  <a:t>됐습니다</a:t>
                </a:r>
                <a:r>
                  <a:rPr lang="en-US" altLang="ko-KR" dirty="0" smtClean="0"/>
                  <a:t>, </a:t>
                </a:r>
                <a:r>
                  <a:rPr lang="ko-KR" altLang="en-US" dirty="0" smtClean="0"/>
                  <a:t>괜찮습니다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사양</a:t>
                </a:r>
                <a:r>
                  <a:rPr lang="en-US" altLang="ko-KR" dirty="0" smtClean="0"/>
                  <a:t>)</a:t>
                </a:r>
                <a:endParaRPr lang="en-US" altLang="ko-KR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23528" y="2132856"/>
              <a:ext cx="864096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/>
                <a:t>いいえ</a:t>
              </a:r>
              <a:r>
                <a:rPr lang="ja-JP" altLang="en-US" dirty="0" smtClean="0"/>
                <a:t>、もう　</a:t>
              </a:r>
              <a:r>
                <a:rPr lang="ja-JP" altLang="en-US" dirty="0" smtClean="0">
                  <a:solidFill>
                    <a:schemeClr val="accent6"/>
                  </a:solidFill>
                </a:rPr>
                <a:t>けっこうです</a:t>
              </a:r>
              <a:r>
                <a:rPr lang="ja-JP" altLang="en-US" dirty="0" smtClean="0"/>
                <a:t>。</a:t>
              </a:r>
              <a:r>
                <a:rPr lang="ja-JP" altLang="en-US" dirty="0"/>
                <a:t>　</a:t>
              </a:r>
              <a:r>
                <a:rPr lang="ko-KR" altLang="en-US" dirty="0" smtClean="0"/>
                <a:t>아니요</a:t>
              </a:r>
              <a:r>
                <a:rPr lang="en-US" altLang="ko-KR" dirty="0" smtClean="0"/>
                <a:t>, </a:t>
              </a:r>
              <a:r>
                <a:rPr lang="ko-KR" altLang="en-US" dirty="0" smtClean="0"/>
                <a:t>이제 됐습니다</a:t>
              </a:r>
              <a:r>
                <a:rPr lang="en-US" altLang="ko-KR" dirty="0" smtClean="0"/>
                <a:t>.</a:t>
              </a:r>
              <a:r>
                <a:rPr lang="en-US" altLang="ko-KR" dirty="0"/>
                <a:t>	</a:t>
              </a:r>
              <a:r>
                <a:rPr lang="en-US" altLang="ko-KR" dirty="0">
                  <a:solidFill>
                    <a:schemeClr val="accent3">
                      <a:lumMod val="75000"/>
                    </a:schemeClr>
                  </a:solidFill>
                </a:rPr>
                <a:t>		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63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1962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おおそうじ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あさ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おせちりょうり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ひる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よる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としこしそば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れいじ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はつもうで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339752" y="980727"/>
            <a:ext cx="57606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대청소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아침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err="1" smtClean="0"/>
              <a:t>오세치요리</a:t>
            </a:r>
            <a:r>
              <a:rPr lang="en-US" altLang="ko-KR" dirty="0" smtClean="0"/>
              <a:t>(</a:t>
            </a:r>
            <a:r>
              <a:rPr lang="ko-KR" altLang="en-US" dirty="0" smtClean="0"/>
              <a:t>일본의 설 음식</a:t>
            </a:r>
            <a:r>
              <a:rPr lang="en-US" altLang="ko-KR" dirty="0" smtClean="0"/>
              <a:t>)</a:t>
            </a:r>
          </a:p>
          <a:p>
            <a:endParaRPr lang="en-US" altLang="ja-JP" dirty="0"/>
          </a:p>
          <a:p>
            <a:r>
              <a:rPr lang="ko-KR" altLang="en-US" dirty="0" smtClean="0"/>
              <a:t>낮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err="1" smtClean="0"/>
              <a:t>도시코시소바</a:t>
            </a:r>
            <a:r>
              <a:rPr lang="en-US" altLang="ko-KR" dirty="0" smtClean="0"/>
              <a:t>(12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31</a:t>
            </a:r>
            <a:r>
              <a:rPr lang="ko-KR" altLang="en-US" dirty="0" smtClean="0"/>
              <a:t>일 밤에 먹는 메밀국수</a:t>
            </a:r>
            <a:r>
              <a:rPr lang="en-US" altLang="ko-KR" dirty="0" smtClean="0"/>
              <a:t>)</a:t>
            </a:r>
          </a:p>
          <a:p>
            <a:endParaRPr lang="en-US" altLang="ja-JP" dirty="0"/>
          </a:p>
          <a:p>
            <a:r>
              <a:rPr lang="en-US" altLang="ja-JP" dirty="0" smtClean="0"/>
              <a:t>0</a:t>
            </a:r>
            <a:r>
              <a:rPr lang="ko-KR" altLang="en-US" dirty="0" smtClean="0"/>
              <a:t>시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err="1" smtClean="0"/>
              <a:t>하쓰모데</a:t>
            </a:r>
            <a:r>
              <a:rPr lang="en-US" altLang="ko-KR" dirty="0" smtClean="0"/>
              <a:t>(</a:t>
            </a:r>
            <a:r>
              <a:rPr lang="ko-KR" altLang="en-US" dirty="0" smtClean="0"/>
              <a:t>새해 들어 처음으로 드리는 참배</a:t>
            </a:r>
            <a:r>
              <a:rPr lang="en-US" altLang="ko-KR" dirty="0" smtClean="0"/>
              <a:t>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3225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323528" y="1818399"/>
            <a:ext cx="8640960" cy="1571402"/>
            <a:chOff x="323528" y="1484784"/>
            <a:chExt cx="8640960" cy="1571402"/>
          </a:xfrm>
        </p:grpSpPr>
        <p:grpSp>
          <p:nvGrpSpPr>
            <p:cNvPr id="4" name="그룹 3"/>
            <p:cNvGrpSpPr/>
            <p:nvPr/>
          </p:nvGrpSpPr>
          <p:grpSpPr>
            <a:xfrm>
              <a:off x="323528" y="1484784"/>
              <a:ext cx="2721862" cy="648072"/>
              <a:chOff x="323528" y="1484784"/>
              <a:chExt cx="2721862" cy="648072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323528" y="1484784"/>
                <a:ext cx="648072" cy="648072"/>
              </a:xfrm>
              <a:prstGeom prst="roundRect">
                <a:avLst/>
              </a:prstGeom>
              <a:solidFill>
                <a:srgbClr val="35B1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smtClean="0"/>
                  <a:t>04</a:t>
                </a:r>
                <a:endParaRPr lang="en-US" altLang="ko-KR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041315" y="1624154"/>
                <a:ext cx="20040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 smtClean="0"/>
                  <a:t>～</a:t>
                </a:r>
                <a:r>
                  <a:rPr lang="ja-JP" altLang="en-US" dirty="0"/>
                  <a:t>ように　</a:t>
                </a:r>
                <a:r>
                  <a:rPr lang="en-US" altLang="ja-JP" dirty="0" smtClean="0"/>
                  <a:t>~</a:t>
                </a:r>
                <a:r>
                  <a:rPr lang="ko-KR" altLang="en-US" dirty="0" smtClean="0"/>
                  <a:t>하도록</a:t>
                </a:r>
                <a:endParaRPr lang="en-US" altLang="ko-KR" dirty="0" smtClean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23528" y="2132856"/>
              <a:ext cx="8640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/>
                <a:t>としこしそば</a:t>
              </a:r>
              <a:r>
                <a:rPr lang="ja-JP" altLang="en-US" dirty="0" smtClean="0"/>
                <a:t>は　ほそく　長く　生きられる</a:t>
              </a:r>
              <a:r>
                <a:rPr lang="ja-JP" altLang="en-US" dirty="0" smtClean="0">
                  <a:solidFill>
                    <a:schemeClr val="accent6"/>
                  </a:solidFill>
                </a:rPr>
                <a:t>ように</a:t>
              </a:r>
              <a:r>
                <a:rPr lang="ja-JP" altLang="en-US" dirty="0" smtClean="0"/>
                <a:t>　食べるんだ。</a:t>
              </a:r>
              <a:r>
                <a:rPr lang="ja-JP" altLang="en-US" dirty="0"/>
                <a:t>　</a:t>
              </a:r>
              <a:endParaRPr lang="en-US" altLang="ja-JP" dirty="0"/>
            </a:p>
            <a:p>
              <a:pPr>
                <a:lnSpc>
                  <a:spcPct val="150000"/>
                </a:lnSpc>
              </a:pPr>
              <a:r>
                <a:rPr lang="ko-KR" altLang="en-US" dirty="0" err="1" smtClean="0"/>
                <a:t>도시코시소바는</a:t>
              </a:r>
              <a:r>
                <a:rPr lang="ko-KR" altLang="en-US" dirty="0" smtClean="0"/>
                <a:t> 가늘고 길게 살 수 있도록 먹는 거야</a:t>
              </a:r>
              <a:r>
                <a:rPr lang="en-US" altLang="ko-KR" dirty="0" smtClean="0"/>
                <a:t>.</a:t>
              </a:r>
              <a:r>
                <a:rPr lang="en-US" altLang="ko-KR" dirty="0">
                  <a:solidFill>
                    <a:schemeClr val="accent3">
                      <a:lumMod val="75000"/>
                    </a:schemeClr>
                  </a:solidFill>
                </a:rPr>
                <a:t>			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622158" y="2438140"/>
            <a:ext cx="17426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なが</a:t>
            </a:r>
            <a:endParaRPr lang="ko-KR" altLang="en-US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3180780" y="2438139"/>
            <a:ext cx="17426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</a:t>
            </a:r>
            <a:endParaRPr lang="ko-KR" altLang="en-US" sz="700" dirty="0"/>
          </a:p>
        </p:txBody>
      </p:sp>
      <p:sp>
        <p:nvSpPr>
          <p:cNvPr id="9" name="TextBox 8"/>
          <p:cNvSpPr txBox="1"/>
          <p:nvPr/>
        </p:nvSpPr>
        <p:spPr>
          <a:xfrm>
            <a:off x="4917598" y="2438138"/>
            <a:ext cx="174263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た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382399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349908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err="1" smtClean="0"/>
              <a:t>후쿠와라이</a:t>
            </a:r>
            <a:r>
              <a:rPr lang="ja-JP" altLang="en-US" sz="2000" b="1" dirty="0" smtClean="0"/>
              <a:t>（</a:t>
            </a:r>
            <a:r>
              <a:rPr lang="ja-JP" altLang="en-US" sz="2000" b="1" dirty="0"/>
              <a:t>ふくわらい</a:t>
            </a:r>
            <a:r>
              <a:rPr lang="ja-JP" altLang="en-US" sz="2000" b="1" dirty="0" smtClean="0"/>
              <a:t>）</a:t>
            </a:r>
            <a:r>
              <a:rPr lang="ko-KR" altLang="en-US" sz="2000" b="1" dirty="0" smtClean="0"/>
              <a:t> 놀이</a:t>
            </a:r>
            <a:endParaRPr lang="ko-KR" alt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112774"/>
            <a:ext cx="8424936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/>
              <a:t>정월 놀이의 하나인 </a:t>
            </a:r>
            <a:r>
              <a:rPr lang="ko-KR" altLang="en-US" sz="1400" dirty="0" err="1" smtClean="0"/>
              <a:t>후쿠와라이</a:t>
            </a:r>
            <a:r>
              <a:rPr lang="en-US" altLang="ko-KR" sz="1400" dirty="0" smtClean="0"/>
              <a:t>(</a:t>
            </a:r>
            <a:r>
              <a:rPr lang="ja-JP" altLang="en-US" sz="1400" dirty="0" smtClean="0"/>
              <a:t>ふくわらい</a:t>
            </a:r>
            <a:r>
              <a:rPr lang="en-US" altLang="ko-KR" sz="1400" dirty="0" smtClean="0"/>
              <a:t>) </a:t>
            </a:r>
            <a:r>
              <a:rPr lang="ko-KR" altLang="en-US" sz="1400" dirty="0" smtClean="0"/>
              <a:t>놀이를 해 봅시다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&lt;</a:t>
            </a:r>
            <a:r>
              <a:rPr lang="ko-KR" altLang="en-US" sz="1400" dirty="0" smtClean="0"/>
              <a:t>놀이 방법</a:t>
            </a:r>
            <a:r>
              <a:rPr lang="en-US" altLang="ko-KR" sz="1400" dirty="0" smtClean="0"/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조별로 한 명이 눈을 가리고 나머지 조원들이 일본어로 위치를 설명하면 눈을 가린 조원이 얼굴 윤곽 위에 눈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눈썹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코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입을 놓아서 얼굴을 완성합니다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주어진 시간 내에 가장 완성도가 높은 얼굴을 만든 조가 우승합니다</a:t>
            </a:r>
            <a:r>
              <a:rPr lang="en-US" altLang="ko-KR" sz="1400" dirty="0" smtClean="0"/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ko-KR" altLang="en-US" sz="1400" dirty="0" smtClean="0"/>
              <a:t>관련 단어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&lt;</a:t>
            </a:r>
            <a:r>
              <a:rPr lang="ko-KR" altLang="en-US" sz="1400" dirty="0" smtClean="0"/>
              <a:t>위치</a:t>
            </a:r>
            <a:r>
              <a:rPr lang="en-US" altLang="ko-KR" sz="1400" dirty="0" smtClean="0"/>
              <a:t>&gt;		&lt;</a:t>
            </a:r>
            <a:r>
              <a:rPr lang="ko-KR" altLang="en-US" sz="1400" dirty="0" smtClean="0"/>
              <a:t>얼굴</a:t>
            </a:r>
            <a:r>
              <a:rPr lang="en-US" altLang="ko-KR" sz="1400" dirty="0" smtClean="0"/>
              <a:t>&gt;		&lt;</a:t>
            </a:r>
            <a:r>
              <a:rPr lang="ko-KR" altLang="en-US" sz="1400" dirty="0" smtClean="0"/>
              <a:t>그 외</a:t>
            </a:r>
            <a:r>
              <a:rPr lang="en-US" altLang="ko-KR" sz="1400" dirty="0" smtClean="0"/>
              <a:t>&gt;</a:t>
            </a:r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위</a:t>
            </a:r>
            <a:r>
              <a:rPr lang="ja-JP" altLang="en-US" sz="1400" dirty="0" smtClean="0"/>
              <a:t>　うえ</a:t>
            </a:r>
            <a:r>
              <a:rPr lang="en-US" altLang="ja-JP" sz="1400" dirty="0" smtClean="0"/>
              <a:t>		</a:t>
            </a:r>
            <a:r>
              <a:rPr lang="ko-KR" altLang="en-US" sz="1400" dirty="0" smtClean="0"/>
              <a:t>눈</a:t>
            </a:r>
            <a:r>
              <a:rPr lang="ja-JP" altLang="en-US" sz="1400" dirty="0" smtClean="0"/>
              <a:t>　め</a:t>
            </a:r>
            <a:r>
              <a:rPr lang="en-US" altLang="ja-JP" sz="1400" dirty="0" smtClean="0"/>
              <a:t>		</a:t>
            </a:r>
            <a:r>
              <a:rPr lang="ko-KR" altLang="en-US" sz="1400" dirty="0" smtClean="0"/>
              <a:t>틀려</a:t>
            </a:r>
            <a:r>
              <a:rPr lang="ja-JP" altLang="en-US" sz="1400" dirty="0" smtClean="0"/>
              <a:t>　ちがう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아래</a:t>
            </a:r>
            <a:r>
              <a:rPr lang="ja-JP" altLang="en-US" sz="1400" dirty="0" smtClean="0"/>
              <a:t>　した</a:t>
            </a:r>
            <a:r>
              <a:rPr lang="en-US" altLang="ja-JP" sz="1400" dirty="0" smtClean="0"/>
              <a:t>		</a:t>
            </a:r>
            <a:r>
              <a:rPr lang="ko-KR" altLang="en-US" sz="1400" dirty="0" smtClean="0"/>
              <a:t>눈썹</a:t>
            </a:r>
            <a:r>
              <a:rPr lang="ja-JP" altLang="en-US" sz="1400" dirty="0" smtClean="0"/>
              <a:t>　まゆげ</a:t>
            </a:r>
            <a:r>
              <a:rPr lang="en-US" altLang="ja-JP" sz="1400" dirty="0" smtClean="0"/>
              <a:t>	</a:t>
            </a:r>
            <a:r>
              <a:rPr lang="ko-KR" altLang="en-US" sz="1400" dirty="0" smtClean="0"/>
              <a:t>그래</a:t>
            </a:r>
            <a:r>
              <a:rPr lang="ja-JP" altLang="en-US" sz="1400" dirty="0" smtClean="0"/>
              <a:t>　そう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왼쪽</a:t>
            </a:r>
            <a:r>
              <a:rPr lang="ja-JP" altLang="en-US" sz="1400" dirty="0" smtClean="0"/>
              <a:t>　ひだり</a:t>
            </a:r>
            <a:r>
              <a:rPr lang="en-US" altLang="ja-JP" sz="1400" dirty="0" smtClean="0"/>
              <a:t>	</a:t>
            </a:r>
            <a:r>
              <a:rPr lang="ko-KR" altLang="en-US" sz="1400" dirty="0" smtClean="0"/>
              <a:t>코</a:t>
            </a:r>
            <a:r>
              <a:rPr lang="ja-JP" altLang="en-US" sz="1400" dirty="0" smtClean="0"/>
              <a:t>　はな</a:t>
            </a:r>
            <a:r>
              <a:rPr lang="en-US" altLang="ja-JP" sz="1400" dirty="0" smtClean="0"/>
              <a:t>		</a:t>
            </a:r>
            <a:r>
              <a:rPr lang="ko-KR" altLang="en-US" sz="1400" dirty="0" smtClean="0"/>
              <a:t>더</a:t>
            </a:r>
            <a:r>
              <a:rPr lang="ja-JP" altLang="en-US" sz="1400" dirty="0" smtClean="0"/>
              <a:t>　もっと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ko-KR" altLang="en-US" sz="1400" dirty="0" smtClean="0"/>
              <a:t>오른쪽</a:t>
            </a:r>
            <a:r>
              <a:rPr lang="ja-JP" altLang="en-US" sz="1400" dirty="0" smtClean="0"/>
              <a:t>　みぎ</a:t>
            </a:r>
            <a:r>
              <a:rPr lang="en-US" altLang="ja-JP" sz="1400" dirty="0" smtClean="0"/>
              <a:t>	</a:t>
            </a:r>
            <a:r>
              <a:rPr lang="ko-KR" altLang="en-US" sz="1400" dirty="0" smtClean="0"/>
              <a:t>입</a:t>
            </a:r>
            <a:r>
              <a:rPr lang="ja-JP" altLang="en-US" sz="1400" dirty="0" smtClean="0"/>
              <a:t>　くち</a:t>
            </a:r>
            <a:r>
              <a:rPr lang="en-US" altLang="ja-JP" sz="1400" dirty="0" smtClean="0"/>
              <a:t>		</a:t>
            </a:r>
            <a:r>
              <a:rPr lang="ko-KR" altLang="en-US" sz="1400" dirty="0" smtClean="0"/>
              <a:t>거꾸로</a:t>
            </a:r>
            <a:r>
              <a:rPr lang="ja-JP" altLang="en-US" sz="1400" dirty="0" smtClean="0"/>
              <a:t>　ぎゃくに</a:t>
            </a:r>
            <a:endParaRPr lang="en-US" altLang="ko-KR" sz="14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106" y="2708920"/>
            <a:ext cx="2592288" cy="194421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401" y="4797152"/>
            <a:ext cx="3148991" cy="180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9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16632"/>
            <a:ext cx="633670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/>
                </a:solidFill>
              </a:rPr>
              <a:t>연말연시 풍습</a:t>
            </a:r>
            <a:endParaRPr lang="en-US" altLang="ko-KR" sz="1400" dirty="0"/>
          </a:p>
          <a:p>
            <a:pPr algn="just">
              <a:lnSpc>
                <a:spcPct val="150000"/>
              </a:lnSpc>
            </a:pPr>
            <a:r>
              <a:rPr lang="en-US" altLang="ko-KR" sz="1400" dirty="0" smtClean="0"/>
              <a:t>&lt;</a:t>
            </a:r>
            <a:r>
              <a:rPr lang="ko-KR" altLang="en-US" sz="1400" dirty="0" smtClean="0"/>
              <a:t>설 음식</a:t>
            </a:r>
            <a:r>
              <a:rPr lang="en-US" altLang="ko-KR" sz="1400" dirty="0" smtClean="0"/>
              <a:t>&gt;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새해가 다가오면 일본의 각 가정에서는 설 음식인 </a:t>
            </a:r>
            <a:r>
              <a:rPr lang="ko-KR" altLang="en-US" sz="1400" dirty="0" err="1"/>
              <a:t>오세치</a:t>
            </a:r>
            <a:r>
              <a:rPr lang="ko-KR" altLang="en-US" sz="1400" dirty="0"/>
              <a:t> </a:t>
            </a:r>
            <a:r>
              <a:rPr lang="ko-KR" altLang="en-US" sz="1400" dirty="0" smtClean="0"/>
              <a:t>요리</a:t>
            </a:r>
            <a:r>
              <a:rPr lang="en-US" altLang="ko-KR" sz="1400" dirty="0" smtClean="0"/>
              <a:t>(</a:t>
            </a:r>
            <a:r>
              <a:rPr lang="ko-KR" altLang="en-US" sz="1400" dirty="0"/>
              <a:t>おせちりょうり</a:t>
            </a:r>
            <a:r>
              <a:rPr lang="en-US" altLang="ko-KR" sz="1400" dirty="0"/>
              <a:t>)</a:t>
            </a:r>
            <a:r>
              <a:rPr lang="ko-KR" altLang="en-US" sz="1400" dirty="0"/>
              <a:t>를 준비하며</a:t>
            </a:r>
            <a:r>
              <a:rPr lang="en-US" altLang="ko-KR" sz="1400" dirty="0"/>
              <a:t>, </a:t>
            </a:r>
            <a:r>
              <a:rPr lang="ko-KR" altLang="en-US" sz="1400" dirty="0"/>
              <a:t>새해 아침에는 일본식 </a:t>
            </a:r>
            <a:r>
              <a:rPr lang="ko-KR" altLang="en-US" sz="1400" dirty="0" smtClean="0"/>
              <a:t>떡국인 오조니</a:t>
            </a:r>
            <a:r>
              <a:rPr lang="en-US" altLang="ko-KR" sz="1400" dirty="0"/>
              <a:t>(</a:t>
            </a:r>
            <a:r>
              <a:rPr lang="ko-KR" altLang="en-US" sz="1400" dirty="0"/>
              <a:t>おぞうに</a:t>
            </a:r>
            <a:r>
              <a:rPr lang="en-US" altLang="ko-KR" sz="1400" dirty="0"/>
              <a:t>)</a:t>
            </a:r>
            <a:r>
              <a:rPr lang="ko-KR" altLang="en-US" sz="1400" dirty="0"/>
              <a:t>와 함께 </a:t>
            </a:r>
            <a:r>
              <a:rPr lang="ko-KR" altLang="en-US" sz="1400" dirty="0" err="1"/>
              <a:t>오세치</a:t>
            </a:r>
            <a:r>
              <a:rPr lang="ko-KR" altLang="en-US" sz="1400" dirty="0"/>
              <a:t> 요리를 먹는다</a:t>
            </a:r>
            <a:r>
              <a:rPr lang="en-US" altLang="ko-KR" sz="1400" dirty="0"/>
              <a:t>. </a:t>
            </a:r>
            <a:r>
              <a:rPr lang="ko-KR" altLang="en-US" sz="1400" dirty="0"/>
              <a:t>또 </a:t>
            </a:r>
            <a:r>
              <a:rPr lang="ko-KR" altLang="en-US" sz="1400" dirty="0" err="1" smtClean="0"/>
              <a:t>가가미모치</a:t>
            </a:r>
            <a:r>
              <a:rPr lang="en-US" altLang="ko-KR" sz="1400" dirty="0" smtClean="0"/>
              <a:t>(</a:t>
            </a:r>
            <a:r>
              <a:rPr lang="ko-KR" altLang="en-US" sz="1400" dirty="0"/>
              <a:t>かがみもち</a:t>
            </a:r>
            <a:r>
              <a:rPr lang="en-US" altLang="ko-KR" sz="1400" dirty="0"/>
              <a:t>)</a:t>
            </a:r>
            <a:r>
              <a:rPr lang="ko-KR" altLang="en-US" sz="1400" dirty="0"/>
              <a:t>라는 크고 작은 두 개의 동글납작한 하얀 </a:t>
            </a:r>
            <a:r>
              <a:rPr lang="ko-KR" altLang="en-US" sz="1400" dirty="0" smtClean="0"/>
              <a:t>찰떡을 만들어 </a:t>
            </a:r>
            <a:r>
              <a:rPr lang="ko-KR" altLang="en-US" sz="1400" dirty="0"/>
              <a:t>신에게 올린다</a:t>
            </a:r>
            <a:r>
              <a:rPr lang="en-US" altLang="ko-KR" sz="14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04864"/>
            <a:ext cx="628952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8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2"/>
            <a:ext cx="8870203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5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00258"/>
            <a:ext cx="8870203" cy="591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4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16632"/>
            <a:ext cx="633670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/>
                </a:solidFill>
              </a:rPr>
              <a:t>연말연시 풍습</a:t>
            </a:r>
            <a:endParaRPr lang="en-US" altLang="ko-KR" sz="1400" dirty="0"/>
          </a:p>
          <a:p>
            <a:pPr algn="just">
              <a:lnSpc>
                <a:spcPct val="150000"/>
              </a:lnSpc>
            </a:pPr>
            <a:r>
              <a:rPr lang="en-US" altLang="ko-KR" sz="1400" dirty="0" smtClean="0"/>
              <a:t>&lt;</a:t>
            </a:r>
            <a:r>
              <a:rPr lang="ko-KR" altLang="en-US" sz="1400" dirty="0" err="1" smtClean="0"/>
              <a:t>가도마쓰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하쓰모데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오토시다마</a:t>
            </a:r>
            <a:r>
              <a:rPr lang="en-US" altLang="ko-KR" sz="1400" dirty="0" smtClean="0"/>
              <a:t>&gt;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새해가 되면 대문이나 현관 입구에 소나무로 </a:t>
            </a:r>
            <a:r>
              <a:rPr lang="ko-KR" altLang="en-US" sz="1400" dirty="0" smtClean="0"/>
              <a:t>만든 </a:t>
            </a:r>
            <a:r>
              <a:rPr lang="ko-KR" altLang="en-US" sz="1400" dirty="0" err="1" smtClean="0"/>
              <a:t>가도마쓰</a:t>
            </a:r>
            <a:r>
              <a:rPr lang="en-US" altLang="ko-KR" sz="1400" dirty="0"/>
              <a:t>(</a:t>
            </a:r>
            <a:r>
              <a:rPr lang="ko-KR" altLang="en-US" sz="1400" dirty="0"/>
              <a:t>かどまつ</a:t>
            </a:r>
            <a:r>
              <a:rPr lang="en-US" altLang="ko-KR" sz="1400" dirty="0"/>
              <a:t>)</a:t>
            </a:r>
            <a:r>
              <a:rPr lang="ko-KR" altLang="en-US" sz="1400" dirty="0"/>
              <a:t>를 장식한다</a:t>
            </a:r>
            <a:r>
              <a:rPr lang="en-US" altLang="ko-KR" sz="1400" dirty="0"/>
              <a:t>. </a:t>
            </a:r>
            <a:r>
              <a:rPr lang="ko-KR" altLang="en-US" sz="1400" dirty="0"/>
              <a:t>또한 건강과 </a:t>
            </a:r>
            <a:r>
              <a:rPr lang="ko-KR" altLang="en-US" sz="1400" dirty="0" smtClean="0"/>
              <a:t>행운을 </a:t>
            </a:r>
            <a:r>
              <a:rPr lang="ko-KR" altLang="en-US" sz="1400" dirty="0"/>
              <a:t>기원하러 신사나 사원으로 첫 참배를 가는데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이를 </a:t>
            </a:r>
            <a:r>
              <a:rPr lang="ko-KR" altLang="en-US" sz="1400" dirty="0" err="1"/>
              <a:t>하쓰모데</a:t>
            </a:r>
            <a:r>
              <a:rPr lang="en-US" altLang="ko-KR" sz="1400" dirty="0"/>
              <a:t>(</a:t>
            </a:r>
            <a:r>
              <a:rPr lang="ko-KR" altLang="en-US" sz="1400" dirty="0"/>
              <a:t>はつもうで</a:t>
            </a:r>
            <a:r>
              <a:rPr lang="en-US" altLang="ko-KR" sz="1400" dirty="0"/>
              <a:t>)</a:t>
            </a:r>
            <a:r>
              <a:rPr lang="ko-KR" altLang="en-US" sz="1400" dirty="0"/>
              <a:t>라고 한다</a:t>
            </a:r>
            <a:r>
              <a:rPr lang="en-US" altLang="ko-KR" sz="1400" dirty="0"/>
              <a:t>. </a:t>
            </a:r>
            <a:r>
              <a:rPr lang="ko-KR" altLang="en-US" sz="1400" dirty="0"/>
              <a:t>새해 </a:t>
            </a:r>
            <a:r>
              <a:rPr lang="ko-KR" altLang="en-US" sz="1400" dirty="0" smtClean="0"/>
              <a:t>아침이 </a:t>
            </a:r>
            <a:r>
              <a:rPr lang="ko-KR" altLang="en-US" sz="1400" dirty="0"/>
              <a:t>되면 아이들은 부모나 가까운 친척으로부터 </a:t>
            </a:r>
            <a:r>
              <a:rPr lang="ko-KR" altLang="en-US" sz="1400" dirty="0" err="1" smtClean="0"/>
              <a:t>오토시다마</a:t>
            </a:r>
            <a:r>
              <a:rPr lang="en-US" altLang="ko-KR" sz="1400" dirty="0"/>
              <a:t>(</a:t>
            </a:r>
            <a:r>
              <a:rPr lang="ko-KR" altLang="en-US" sz="1400" dirty="0"/>
              <a:t>おとしだま</a:t>
            </a:r>
            <a:r>
              <a:rPr lang="en-US" altLang="ko-KR" sz="1400" dirty="0"/>
              <a:t>)</a:t>
            </a:r>
            <a:r>
              <a:rPr lang="ko-KR" altLang="en-US" sz="1400" dirty="0"/>
              <a:t>라는 세뱃돈을 받는다</a:t>
            </a:r>
            <a:r>
              <a:rPr lang="en-US" altLang="ko-KR" sz="1400" dirty="0"/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7291"/>
            <a:ext cx="9144000" cy="461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0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784976" cy="658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00" y="481800"/>
            <a:ext cx="8832000" cy="58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4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16632"/>
            <a:ext cx="633670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/>
                </a:solidFill>
              </a:rPr>
              <a:t>연말연시 풍습</a:t>
            </a:r>
            <a:endParaRPr lang="en-US" altLang="ko-KR" sz="1400" dirty="0"/>
          </a:p>
          <a:p>
            <a:pPr algn="just">
              <a:lnSpc>
                <a:spcPct val="150000"/>
              </a:lnSpc>
            </a:pPr>
            <a:r>
              <a:rPr lang="en-US" altLang="ko-KR" sz="1400" dirty="0" smtClean="0"/>
              <a:t>&lt;</a:t>
            </a:r>
            <a:r>
              <a:rPr lang="ko-KR" altLang="en-US" sz="1400" dirty="0" smtClean="0"/>
              <a:t>연하장</a:t>
            </a:r>
            <a:r>
              <a:rPr lang="en-US" altLang="ko-KR" sz="1400" dirty="0" smtClean="0"/>
              <a:t>&gt;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새해가 되기 훨씬 전부터 미리 연하장</a:t>
            </a:r>
            <a:r>
              <a:rPr lang="en-US" altLang="ko-KR" sz="1400" dirty="0"/>
              <a:t>(</a:t>
            </a:r>
            <a:r>
              <a:rPr lang="ko-KR" altLang="en-US" sz="1400" dirty="0"/>
              <a:t>ねんがじょう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을 </a:t>
            </a:r>
            <a:r>
              <a:rPr lang="ko-KR" altLang="en-US" sz="1400" dirty="0"/>
              <a:t>우체통에 넣으면 </a:t>
            </a:r>
            <a:r>
              <a:rPr lang="en-US" altLang="ko-KR" sz="1400" dirty="0"/>
              <a:t>1</a:t>
            </a:r>
            <a:r>
              <a:rPr lang="ko-KR" altLang="en-US" sz="1400" dirty="0"/>
              <a:t>월 </a:t>
            </a:r>
            <a:r>
              <a:rPr lang="en-US" altLang="ko-KR" sz="1400" dirty="0"/>
              <a:t>1</a:t>
            </a:r>
            <a:r>
              <a:rPr lang="ko-KR" altLang="en-US" sz="1400" dirty="0"/>
              <a:t>일부터 며칠 동안 일제히 </a:t>
            </a:r>
            <a:r>
              <a:rPr lang="ko-KR" altLang="en-US" sz="1400" dirty="0" smtClean="0"/>
              <a:t>각 가정으로 </a:t>
            </a:r>
            <a:r>
              <a:rPr lang="ko-KR" altLang="en-US" sz="1400" dirty="0"/>
              <a:t>배달해 준다</a:t>
            </a:r>
            <a:r>
              <a:rPr lang="en-US" altLang="ko-KR" sz="1400" dirty="0"/>
              <a:t>. </a:t>
            </a:r>
            <a:r>
              <a:rPr lang="ko-KR" altLang="en-US" sz="1400" dirty="0"/>
              <a:t>연하장은 평균 </a:t>
            </a:r>
            <a:r>
              <a:rPr lang="en-US" altLang="ko-KR" sz="1400" dirty="0"/>
              <a:t>10 ~ 30</a:t>
            </a:r>
            <a:r>
              <a:rPr lang="ko-KR" altLang="en-US" sz="1400" dirty="0"/>
              <a:t>장 </a:t>
            </a:r>
            <a:r>
              <a:rPr lang="ko-KR" altLang="en-US" sz="1400" dirty="0" smtClean="0"/>
              <a:t>정도를 보내는 </a:t>
            </a:r>
            <a:r>
              <a:rPr lang="ko-KR" altLang="en-US" sz="1400" dirty="0"/>
              <a:t>사람이 가장 많다고 한다</a:t>
            </a:r>
            <a:r>
              <a:rPr lang="en-US" altLang="ko-KR" sz="1400" dirty="0"/>
              <a:t>. </a:t>
            </a:r>
            <a:r>
              <a:rPr lang="ko-KR" altLang="en-US" sz="1400" dirty="0"/>
              <a:t>요즘은 문자 </a:t>
            </a:r>
            <a:r>
              <a:rPr lang="ko-KR" altLang="en-US" sz="1400" dirty="0" smtClean="0"/>
              <a:t>메시지 등으로 </a:t>
            </a:r>
            <a:r>
              <a:rPr lang="ko-KR" altLang="en-US" sz="1400" dirty="0"/>
              <a:t>연하장을 보내는 사람도 있지만</a:t>
            </a:r>
            <a:r>
              <a:rPr lang="en-US" altLang="ko-KR" sz="1400" dirty="0"/>
              <a:t>, </a:t>
            </a:r>
            <a:r>
              <a:rPr lang="ko-KR" altLang="en-US" sz="1400" dirty="0"/>
              <a:t>아직까지는 </a:t>
            </a:r>
            <a:r>
              <a:rPr lang="ko-KR" altLang="en-US" sz="1400" dirty="0" smtClean="0"/>
              <a:t>연하장을 </a:t>
            </a:r>
            <a:r>
              <a:rPr lang="ko-KR" altLang="en-US" sz="1400" dirty="0"/>
              <a:t>보내는 사람들이 많다</a:t>
            </a:r>
            <a:r>
              <a:rPr lang="en-US" altLang="ko-KR" sz="1400"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307736"/>
            <a:ext cx="2952328" cy="436974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07736"/>
            <a:ext cx="2880320" cy="425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97" y="1779372"/>
            <a:ext cx="8357213" cy="4774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2146" y="1818946"/>
            <a:ext cx="925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 smtClean="0"/>
              <a:t>뭐 하고</a:t>
            </a:r>
            <a:endParaRPr lang="en-US" altLang="ko-KR" sz="1200" dirty="0" smtClean="0"/>
          </a:p>
          <a:p>
            <a:pPr algn="ctr">
              <a:lnSpc>
                <a:spcPct val="150000"/>
              </a:lnSpc>
            </a:pPr>
            <a:r>
              <a:rPr lang="ko-KR" altLang="en-US" sz="1200" dirty="0" smtClean="0"/>
              <a:t>있는 거야</a:t>
            </a:r>
            <a:r>
              <a:rPr lang="en-US" altLang="ko-KR" sz="1200" dirty="0" smtClean="0"/>
              <a:t>?</a:t>
            </a:r>
            <a:endParaRPr lang="ko-KR" altLang="en-US" sz="1200" dirty="0"/>
          </a:p>
        </p:txBody>
      </p:sp>
      <p:sp>
        <p:nvSpPr>
          <p:cNvPr id="7" name="직사각형 6"/>
          <p:cNvSpPr/>
          <p:nvPr/>
        </p:nvSpPr>
        <p:spPr>
          <a:xfrm>
            <a:off x="6948264" y="2060848"/>
            <a:ext cx="1470273" cy="567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100" dirty="0" smtClean="0"/>
              <a:t>연하장을</a:t>
            </a:r>
            <a:endParaRPr lang="en-US" altLang="ko-KR" sz="1100" dirty="0" smtClean="0"/>
          </a:p>
          <a:p>
            <a:pPr algn="ctr">
              <a:lnSpc>
                <a:spcPct val="150000"/>
              </a:lnSpc>
            </a:pPr>
            <a:r>
              <a:rPr lang="ko-KR" altLang="en-US" sz="1100" dirty="0" smtClean="0"/>
              <a:t>쓰고 있어</a:t>
            </a:r>
            <a:r>
              <a:rPr lang="en-US" altLang="ko-KR" sz="1100" dirty="0" smtClean="0"/>
              <a:t>.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408601" y="4365104"/>
            <a:ext cx="9092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200" dirty="0" smtClean="0"/>
              <a:t>1</a:t>
            </a:r>
            <a:r>
              <a:rPr lang="ko-KR" altLang="en-US" sz="1200" dirty="0" smtClean="0"/>
              <a:t>월 </a:t>
            </a:r>
            <a:r>
              <a:rPr lang="en-US" altLang="ko-KR" sz="1200" dirty="0" smtClean="0"/>
              <a:t>1</a:t>
            </a:r>
            <a:r>
              <a:rPr lang="ko-KR" altLang="en-US" sz="1200" dirty="0" smtClean="0"/>
              <a:t>일은</a:t>
            </a:r>
            <a:endParaRPr lang="en-US" altLang="ko-KR" sz="1200" dirty="0" smtClean="0"/>
          </a:p>
          <a:p>
            <a:pPr algn="ctr">
              <a:lnSpc>
                <a:spcPct val="150000"/>
              </a:lnSpc>
            </a:pPr>
            <a:r>
              <a:rPr lang="ko-KR" altLang="en-US" sz="1200" dirty="0" smtClean="0"/>
              <a:t>아직 먼 것</a:t>
            </a:r>
            <a:endParaRPr lang="en-US" altLang="ko-KR" sz="1200" dirty="0" smtClean="0"/>
          </a:p>
          <a:p>
            <a:pPr algn="ctr">
              <a:lnSpc>
                <a:spcPct val="150000"/>
              </a:lnSpc>
            </a:pPr>
            <a:r>
              <a:rPr lang="ko-KR" altLang="en-US" sz="1200" dirty="0" smtClean="0"/>
              <a:t>같은데</a:t>
            </a:r>
            <a:r>
              <a:rPr lang="en-US" altLang="ko-KR" sz="1200" dirty="0" smtClean="0"/>
              <a:t>.</a:t>
            </a:r>
            <a:endParaRPr lang="en-US" altLang="ko-KR" sz="12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16" y="908720"/>
            <a:ext cx="2498828" cy="584832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084168" y="4293096"/>
            <a:ext cx="1800100" cy="82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100" dirty="0" smtClean="0"/>
              <a:t>1</a:t>
            </a:r>
            <a:r>
              <a:rPr lang="ko-KR" altLang="en-US" sz="1100" dirty="0" smtClean="0"/>
              <a:t>월 </a:t>
            </a:r>
            <a:r>
              <a:rPr lang="en-US" altLang="ko-KR" sz="1100" dirty="0" smtClean="0"/>
              <a:t>1</a:t>
            </a:r>
            <a:r>
              <a:rPr lang="ko-KR" altLang="en-US" sz="1100" dirty="0" smtClean="0"/>
              <a:t>일에 도착하려면</a:t>
            </a:r>
            <a:endParaRPr lang="en-US" altLang="ko-KR" sz="1100" dirty="0" smtClean="0"/>
          </a:p>
          <a:p>
            <a:pPr algn="ctr">
              <a:lnSpc>
                <a:spcPct val="150000"/>
              </a:lnSpc>
            </a:pPr>
            <a:r>
              <a:rPr lang="ko-KR" altLang="en-US" sz="1100" dirty="0" smtClean="0"/>
              <a:t>미리 써서 우체국에</a:t>
            </a:r>
            <a:endParaRPr lang="en-US" altLang="ko-KR" sz="1100" dirty="0" smtClean="0"/>
          </a:p>
          <a:p>
            <a:pPr algn="ctr">
              <a:lnSpc>
                <a:spcPct val="150000"/>
              </a:lnSpc>
            </a:pPr>
            <a:r>
              <a:rPr lang="ko-KR" altLang="en-US" sz="1100" dirty="0" smtClean="0"/>
              <a:t>갖다 </a:t>
            </a:r>
            <a:r>
              <a:rPr lang="ko-KR" altLang="en-US" sz="1100" dirty="0" err="1" smtClean="0"/>
              <a:t>주어야해</a:t>
            </a:r>
            <a:r>
              <a:rPr lang="en-US" altLang="ko-KR" sz="1100" dirty="0" smtClean="0"/>
              <a:t>.</a:t>
            </a:r>
            <a:endParaRPr lang="en-US" altLang="ko-KR" sz="1100" dirty="0"/>
          </a:p>
        </p:txBody>
      </p:sp>
      <p:sp>
        <p:nvSpPr>
          <p:cNvPr id="9" name="직사각형 8"/>
          <p:cNvSpPr/>
          <p:nvPr/>
        </p:nvSpPr>
        <p:spPr>
          <a:xfrm>
            <a:off x="7380312" y="4268996"/>
            <a:ext cx="18001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100" dirty="0" smtClean="0"/>
              <a:t>꼭 </a:t>
            </a:r>
            <a:r>
              <a:rPr lang="en-US" altLang="ko-KR" sz="1100" dirty="0" smtClean="0"/>
              <a:t>1</a:t>
            </a:r>
            <a:r>
              <a:rPr lang="ko-KR" altLang="en-US" sz="1100" dirty="0" smtClean="0"/>
              <a:t>월 </a:t>
            </a:r>
            <a:r>
              <a:rPr lang="en-US" altLang="ko-KR" sz="1100" dirty="0" smtClean="0"/>
              <a:t>1</a:t>
            </a:r>
            <a:r>
              <a:rPr lang="ko-KR" altLang="en-US" sz="1100" dirty="0" smtClean="0"/>
              <a:t>일에</a:t>
            </a:r>
            <a:endParaRPr lang="en-US" altLang="ko-KR" sz="1100" dirty="0" smtClean="0"/>
          </a:p>
          <a:p>
            <a:pPr algn="ctr">
              <a:lnSpc>
                <a:spcPct val="150000"/>
              </a:lnSpc>
            </a:pPr>
            <a:r>
              <a:rPr lang="ko-KR" altLang="en-US" sz="1100" dirty="0" smtClean="0"/>
              <a:t>도착해야 하나</a:t>
            </a:r>
            <a:r>
              <a:rPr lang="en-US" altLang="ko-KR" sz="1100" dirty="0" smtClean="0"/>
              <a:t>?</a:t>
            </a:r>
            <a:endParaRPr lang="en-US" altLang="ko-KR" sz="1100" dirty="0"/>
          </a:p>
        </p:txBody>
      </p:sp>
    </p:spTree>
    <p:extLst>
      <p:ext uri="{BB962C8B-B14F-4D97-AF65-F5344CB8AC3E}">
        <p14:creationId xmlns:p14="http://schemas.microsoft.com/office/powerpoint/2010/main" val="12499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/>
              <a:t>잘 듣고 </a:t>
            </a:r>
            <a:r>
              <a:rPr lang="ko-KR" altLang="en-US" sz="1400" dirty="0" smtClean="0"/>
              <a:t>무슨 뜻인지 생각해 보고 </a:t>
            </a:r>
            <a:r>
              <a:rPr lang="ko-KR" altLang="en-US" sz="1400" dirty="0" err="1" smtClean="0"/>
              <a:t>관계있는</a:t>
            </a:r>
            <a:r>
              <a:rPr lang="ko-KR" altLang="en-US" sz="1400" dirty="0" smtClean="0"/>
              <a:t> 것끼리 연결해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1DC1170-147F-42C6-BD96-3F41267FD0F2}"/>
              </a:ext>
            </a:extLst>
          </p:cNvPr>
          <p:cNvSpPr txBox="1"/>
          <p:nvPr/>
        </p:nvSpPr>
        <p:spPr>
          <a:xfrm>
            <a:off x="395536" y="17047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0A3C31A-9866-4C7C-B696-3E7B12D7553D}"/>
              </a:ext>
            </a:extLst>
          </p:cNvPr>
          <p:cNvSpPr txBox="1"/>
          <p:nvPr/>
        </p:nvSpPr>
        <p:spPr>
          <a:xfrm>
            <a:off x="395536" y="350597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BF4BAC8-BAB2-4AB5-B5F2-2A0F48C489CE}"/>
              </a:ext>
            </a:extLst>
          </p:cNvPr>
          <p:cNvSpPr txBox="1"/>
          <p:nvPr/>
        </p:nvSpPr>
        <p:spPr>
          <a:xfrm>
            <a:off x="395536" y="530721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1704740"/>
            <a:ext cx="1800000" cy="1350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827584" y="3505977"/>
            <a:ext cx="1800000" cy="1350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5307214"/>
            <a:ext cx="1800000" cy="135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1918075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 smtClean="0"/>
              <a:t>1</a:t>
            </a:r>
            <a:r>
              <a:rPr lang="ja-JP" altLang="en-US" dirty="0" smtClean="0"/>
              <a:t>月</a:t>
            </a:r>
            <a:r>
              <a:rPr lang="en-US" altLang="ko-KR" dirty="0" smtClean="0"/>
              <a:t>1</a:t>
            </a:r>
            <a:r>
              <a:rPr lang="ja-JP" altLang="en-US" dirty="0" smtClean="0"/>
              <a:t>日の　あさ、多くの　人たちが　する。</a:t>
            </a:r>
            <a:endParaRPr lang="ko-KR" alt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08104" y="3926383"/>
            <a:ext cx="3600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 smtClean="0"/>
              <a:t>新年の　あいさつを　書いて　送る。</a:t>
            </a:r>
            <a:endParaRPr lang="ko-KR" alt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508104" y="5519871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dirty="0" smtClean="0"/>
              <a:t>ほそく　長く　生きられるように　食べる</a:t>
            </a:r>
            <a:endParaRPr lang="ko-KR" altLang="en-US" dirty="0"/>
          </a:p>
        </p:txBody>
      </p:sp>
      <p:grpSp>
        <p:nvGrpSpPr>
          <p:cNvPr id="9" name="그룹 8"/>
          <p:cNvGrpSpPr/>
          <p:nvPr/>
        </p:nvGrpSpPr>
        <p:grpSpPr>
          <a:xfrm>
            <a:off x="5220070" y="2323160"/>
            <a:ext cx="113159" cy="3715632"/>
            <a:chOff x="5220070" y="2323160"/>
            <a:chExt cx="113159" cy="3715632"/>
          </a:xfrm>
        </p:grpSpPr>
        <p:sp>
          <p:nvSpPr>
            <p:cNvPr id="8" name="타원 7"/>
            <p:cNvSpPr/>
            <p:nvPr/>
          </p:nvSpPr>
          <p:spPr>
            <a:xfrm>
              <a:off x="5220072" y="2323160"/>
              <a:ext cx="113157" cy="1131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6" name="타원 45"/>
            <p:cNvSpPr/>
            <p:nvPr/>
          </p:nvSpPr>
          <p:spPr>
            <a:xfrm>
              <a:off x="5220071" y="4124398"/>
              <a:ext cx="113157" cy="1131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7" name="타원 46"/>
            <p:cNvSpPr/>
            <p:nvPr/>
          </p:nvSpPr>
          <p:spPr>
            <a:xfrm>
              <a:off x="5220070" y="5925635"/>
              <a:ext cx="113157" cy="1131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2915816" y="2322483"/>
            <a:ext cx="113159" cy="3715632"/>
            <a:chOff x="5220070" y="2323160"/>
            <a:chExt cx="113159" cy="3715632"/>
          </a:xfrm>
        </p:grpSpPr>
        <p:sp>
          <p:nvSpPr>
            <p:cNvPr id="49" name="타원 48"/>
            <p:cNvSpPr/>
            <p:nvPr/>
          </p:nvSpPr>
          <p:spPr>
            <a:xfrm>
              <a:off x="5220072" y="2323160"/>
              <a:ext cx="113157" cy="1131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0" name="타원 49"/>
            <p:cNvSpPr/>
            <p:nvPr/>
          </p:nvSpPr>
          <p:spPr>
            <a:xfrm>
              <a:off x="5220071" y="4124398"/>
              <a:ext cx="113157" cy="1131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1" name="타원 50"/>
            <p:cNvSpPr/>
            <p:nvPr/>
          </p:nvSpPr>
          <p:spPr>
            <a:xfrm>
              <a:off x="5220070" y="5925635"/>
              <a:ext cx="113157" cy="11315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cxnSp>
        <p:nvCxnSpPr>
          <p:cNvPr id="11" name="직선 연결선 10"/>
          <p:cNvCxnSpPr>
            <a:stCxn id="49" idx="1"/>
            <a:endCxn id="47" idx="5"/>
          </p:cNvCxnSpPr>
          <p:nvPr/>
        </p:nvCxnSpPr>
        <p:spPr>
          <a:xfrm>
            <a:off x="2932389" y="2339054"/>
            <a:ext cx="2384267" cy="36831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/>
          <p:cNvCxnSpPr>
            <a:stCxn id="50" idx="2"/>
            <a:endCxn id="8" idx="7"/>
          </p:cNvCxnSpPr>
          <p:nvPr/>
        </p:nvCxnSpPr>
        <p:spPr>
          <a:xfrm flipV="1">
            <a:off x="2915817" y="2339731"/>
            <a:ext cx="2400841" cy="18405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/>
          <p:cNvCxnSpPr/>
          <p:nvPr/>
        </p:nvCxnSpPr>
        <p:spPr>
          <a:xfrm flipV="1">
            <a:off x="2924101" y="4157145"/>
            <a:ext cx="2400841" cy="184056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26856" y="1903423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いちがつついたち</a:t>
            </a:r>
            <a:endParaRPr lang="ko-KR" altLang="en-US" sz="700" dirty="0"/>
          </a:p>
        </p:txBody>
      </p:sp>
      <p:sp>
        <p:nvSpPr>
          <p:cNvPr id="54" name="TextBox 53"/>
          <p:cNvSpPr txBox="1"/>
          <p:nvPr/>
        </p:nvSpPr>
        <p:spPr>
          <a:xfrm>
            <a:off x="7147036" y="1903423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おお</a:t>
            </a:r>
            <a:endParaRPr lang="ko-KR" altLang="en-US" sz="700" dirty="0"/>
          </a:p>
        </p:txBody>
      </p:sp>
      <p:sp>
        <p:nvSpPr>
          <p:cNvPr id="55" name="TextBox 54"/>
          <p:cNvSpPr txBox="1"/>
          <p:nvPr/>
        </p:nvSpPr>
        <p:spPr>
          <a:xfrm>
            <a:off x="7901620" y="1903422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ひと</a:t>
            </a:r>
            <a:endParaRPr lang="ko-KR" altLang="en-US" sz="700" dirty="0"/>
          </a:p>
        </p:txBody>
      </p:sp>
      <p:sp>
        <p:nvSpPr>
          <p:cNvPr id="56" name="TextBox 55"/>
          <p:cNvSpPr txBox="1"/>
          <p:nvPr/>
        </p:nvSpPr>
        <p:spPr>
          <a:xfrm>
            <a:off x="5545608" y="3892561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しん　ねん</a:t>
            </a:r>
            <a:endParaRPr lang="ko-KR" altLang="en-US" sz="700" dirty="0"/>
          </a:p>
        </p:txBody>
      </p:sp>
      <p:sp>
        <p:nvSpPr>
          <p:cNvPr id="57" name="TextBox 56"/>
          <p:cNvSpPr txBox="1"/>
          <p:nvPr/>
        </p:nvSpPr>
        <p:spPr>
          <a:xfrm>
            <a:off x="7596336" y="3892560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か</a:t>
            </a:r>
            <a:endParaRPr lang="ko-KR" altLang="en-US" sz="700" dirty="0"/>
          </a:p>
        </p:txBody>
      </p:sp>
      <p:sp>
        <p:nvSpPr>
          <p:cNvPr id="58" name="TextBox 57"/>
          <p:cNvSpPr txBox="1"/>
          <p:nvPr/>
        </p:nvSpPr>
        <p:spPr>
          <a:xfrm>
            <a:off x="8369672" y="3892561"/>
            <a:ext cx="6668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おく</a:t>
            </a:r>
            <a:endParaRPr lang="ko-KR" altLang="en-US" sz="700" dirty="0"/>
          </a:p>
        </p:txBody>
      </p:sp>
      <p:sp>
        <p:nvSpPr>
          <p:cNvPr id="59" name="TextBox 58"/>
          <p:cNvSpPr txBox="1"/>
          <p:nvPr/>
        </p:nvSpPr>
        <p:spPr>
          <a:xfrm>
            <a:off x="6265688" y="5485117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なが</a:t>
            </a:r>
            <a:endParaRPr lang="ko-KR" altLang="en-US" sz="700" dirty="0"/>
          </a:p>
        </p:txBody>
      </p:sp>
      <p:sp>
        <p:nvSpPr>
          <p:cNvPr id="60" name="TextBox 59"/>
          <p:cNvSpPr txBox="1"/>
          <p:nvPr/>
        </p:nvSpPr>
        <p:spPr>
          <a:xfrm>
            <a:off x="6821500" y="5485116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</a:t>
            </a:r>
            <a:endParaRPr lang="ko-KR" altLang="en-US" sz="700" dirty="0"/>
          </a:p>
        </p:txBody>
      </p:sp>
      <p:sp>
        <p:nvSpPr>
          <p:cNvPr id="61" name="TextBox 60"/>
          <p:cNvSpPr txBox="1"/>
          <p:nvPr/>
        </p:nvSpPr>
        <p:spPr>
          <a:xfrm>
            <a:off x="5580112" y="5889060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た</a:t>
            </a:r>
            <a:endParaRPr lang="ko-KR" altLang="en-US" sz="700" dirty="0"/>
          </a:p>
        </p:txBody>
      </p:sp>
      <p:pic>
        <p:nvPicPr>
          <p:cNvPr id="7" name="127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1560" y="2074072"/>
            <a:ext cx="360000" cy="360000"/>
          </a:xfrm>
          <a:prstGeom prst="rect">
            <a:avLst/>
          </a:prstGeom>
        </p:spPr>
      </p:pic>
      <p:pic>
        <p:nvPicPr>
          <p:cNvPr id="10" name="127-2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1560" y="3892561"/>
            <a:ext cx="360000" cy="360000"/>
          </a:xfrm>
          <a:prstGeom prst="rect">
            <a:avLst/>
          </a:prstGeom>
        </p:spPr>
      </p:pic>
      <p:pic>
        <p:nvPicPr>
          <p:cNvPr id="12" name="127-2-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1560" y="568517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9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396787"/>
            <a:ext cx="7704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건강과 행운을 기원하러 신사나 사원으로 첫 참배를 가는 것을 </a:t>
            </a:r>
            <a:r>
              <a:rPr lang="ko-KR" altLang="en-US" dirty="0" err="1" smtClean="0"/>
              <a:t>하쓰모데라고</a:t>
            </a:r>
            <a:r>
              <a:rPr lang="ko-KR" altLang="en-US" dirty="0" smtClean="0"/>
              <a:t> 한다</a:t>
            </a:r>
            <a:r>
              <a:rPr lang="en-US" altLang="ko-KR" dirty="0" smtClean="0"/>
              <a:t>.</a:t>
            </a:r>
            <a:r>
              <a:rPr lang="ja-JP" altLang="en-US" dirty="0" smtClean="0"/>
              <a:t> </a:t>
            </a:r>
            <a:r>
              <a:rPr lang="en-US" altLang="ja-JP" dirty="0"/>
              <a:t>(      )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smtClean="0"/>
              <a:t>새해가 되면 대문이나 현관 입구에 소나무로 만들어 장식하는 것은 </a:t>
            </a:r>
            <a:r>
              <a:rPr lang="ko-KR" altLang="en-US" dirty="0" err="1" smtClean="0"/>
              <a:t>오토시다마이다</a:t>
            </a:r>
            <a:r>
              <a:rPr lang="en-US" altLang="ko-KR" dirty="0" smtClean="0"/>
              <a:t>.</a:t>
            </a:r>
            <a:r>
              <a:rPr lang="ja-JP" altLang="en-US" dirty="0" smtClean="0"/>
              <a:t> </a:t>
            </a:r>
            <a:r>
              <a:rPr lang="en-US" altLang="ja-JP" dirty="0"/>
              <a:t>(      )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4539515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새해가 다가오면 일본의 각 가정에서는 설 음식인 </a:t>
            </a:r>
            <a:r>
              <a:rPr lang="en-US" altLang="ko-KR" dirty="0" smtClean="0"/>
              <a:t>(          )</a:t>
            </a:r>
            <a:r>
              <a:rPr lang="ko-KR" altLang="en-US" dirty="0" smtClean="0"/>
              <a:t>를 준비해 새해 아침에 먹는다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374952" y="2025412"/>
            <a:ext cx="8445520" cy="1835636"/>
            <a:chOff x="374952" y="2025412"/>
            <a:chExt cx="8445520" cy="1835636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611560" y="2132856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2025412"/>
              <a:ext cx="740664" cy="502920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374952" y="4230405"/>
            <a:ext cx="8445520" cy="1862891"/>
            <a:chOff x="374952" y="4230405"/>
            <a:chExt cx="8445520" cy="1862891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611560" y="4365104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4230405"/>
              <a:ext cx="740664" cy="493776"/>
            </a:xfrm>
            <a:prstGeom prst="rect">
              <a:avLst/>
            </a:prstGeom>
          </p:spPr>
        </p:pic>
      </p:grpSp>
      <p:sp>
        <p:nvSpPr>
          <p:cNvPr id="11" name="직사각형 10"/>
          <p:cNvSpPr/>
          <p:nvPr/>
        </p:nvSpPr>
        <p:spPr>
          <a:xfrm>
            <a:off x="2449264" y="2691668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O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188168" y="520026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 smtClean="0">
                <a:solidFill>
                  <a:srgbClr val="FF0000"/>
                </a:solidFill>
              </a:rPr>
              <a:t>오세치요리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630564" y="3487611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996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349908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연중행사 음식</a:t>
            </a:r>
            <a:endParaRPr lang="ko-KR" altLang="en-US" sz="20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53" y="1052736"/>
            <a:ext cx="2160000" cy="1620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3494992" y="1052736"/>
            <a:ext cx="2160000" cy="162000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r="5834"/>
          <a:stretch/>
        </p:blipFill>
        <p:spPr>
          <a:xfrm>
            <a:off x="6660232" y="1052736"/>
            <a:ext cx="2160000" cy="162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r="5417"/>
          <a:stretch/>
        </p:blipFill>
        <p:spPr>
          <a:xfrm>
            <a:off x="329753" y="4077072"/>
            <a:ext cx="2160000" cy="162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r="5729"/>
          <a:stretch/>
        </p:blipFill>
        <p:spPr>
          <a:xfrm>
            <a:off x="3491880" y="4077072"/>
            <a:ext cx="2160000" cy="162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232" y="4077072"/>
            <a:ext cx="2160000" cy="162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9753" y="2672736"/>
            <a:ext cx="216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</a:rPr>
              <a:t>1</a:t>
            </a:r>
            <a:r>
              <a:rPr lang="ko-KR" altLang="en-US" sz="1600" dirty="0" smtClean="0">
                <a:solidFill>
                  <a:schemeClr val="accent1"/>
                </a:solidFill>
              </a:rPr>
              <a:t>월 </a:t>
            </a:r>
            <a:r>
              <a:rPr lang="en-US" altLang="ko-KR" sz="1600" dirty="0">
                <a:solidFill>
                  <a:schemeClr val="accent1"/>
                </a:solidFill>
              </a:rPr>
              <a:t>1</a:t>
            </a:r>
            <a:r>
              <a:rPr lang="ko-KR" altLang="en-US" sz="1600" dirty="0" smtClean="0">
                <a:solidFill>
                  <a:schemeClr val="accent1"/>
                </a:solidFill>
              </a:rPr>
              <a:t>일 </a:t>
            </a:r>
            <a:r>
              <a:rPr lang="ko-KR" altLang="en-US" sz="1600" dirty="0" err="1" smtClean="0">
                <a:solidFill>
                  <a:schemeClr val="accent1"/>
                </a:solidFill>
              </a:rPr>
              <a:t>오쇼가쓰</a:t>
            </a:r>
            <a:endParaRPr lang="en-US" altLang="ko-KR" sz="1600" dirty="0" smtClean="0">
              <a:solidFill>
                <a:schemeClr val="accent1"/>
              </a:solidFill>
            </a:endParaRPr>
          </a:p>
          <a:p>
            <a:r>
              <a:rPr lang="en-US" altLang="ko-KR" sz="1400" dirty="0" smtClean="0"/>
              <a:t>(</a:t>
            </a:r>
            <a:r>
              <a:rPr lang="ja-JP" altLang="en-US" sz="1400" dirty="0" smtClean="0"/>
              <a:t>お正月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에 먹는 </a:t>
            </a:r>
            <a:r>
              <a:rPr lang="ko-KR" altLang="en-US" sz="1400" dirty="0" err="1" smtClean="0"/>
              <a:t>오세치</a:t>
            </a:r>
            <a:r>
              <a:rPr lang="ko-KR" altLang="en-US" sz="1400" dirty="0" smtClean="0"/>
              <a:t> 요리</a:t>
            </a:r>
            <a:r>
              <a:rPr lang="en-US" altLang="ko-KR" sz="1400" dirty="0" smtClean="0"/>
              <a:t>(</a:t>
            </a:r>
            <a:r>
              <a:rPr lang="ja-JP" altLang="en-US" sz="1400" dirty="0" smtClean="0"/>
              <a:t>おせちりょうり）</a:t>
            </a:r>
            <a:endParaRPr lang="ko-KR" alt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3487880" y="2672735"/>
            <a:ext cx="216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</a:rPr>
              <a:t>2</a:t>
            </a:r>
            <a:r>
              <a:rPr lang="ko-KR" altLang="en-US" sz="1600" dirty="0" smtClean="0">
                <a:solidFill>
                  <a:schemeClr val="accent1"/>
                </a:solidFill>
              </a:rPr>
              <a:t>월 </a:t>
            </a:r>
            <a:r>
              <a:rPr lang="en-US" altLang="ko-KR" sz="1600" dirty="0" smtClean="0">
                <a:solidFill>
                  <a:schemeClr val="accent1"/>
                </a:solidFill>
              </a:rPr>
              <a:t>3</a:t>
            </a:r>
            <a:r>
              <a:rPr lang="ko-KR" altLang="en-US" sz="1600" dirty="0" smtClean="0">
                <a:solidFill>
                  <a:schemeClr val="accent1"/>
                </a:solidFill>
              </a:rPr>
              <a:t>일 </a:t>
            </a:r>
            <a:r>
              <a:rPr lang="ko-KR" altLang="en-US" sz="1600" dirty="0" err="1" smtClean="0">
                <a:solidFill>
                  <a:schemeClr val="accent1"/>
                </a:solidFill>
              </a:rPr>
              <a:t>세쓰분</a:t>
            </a:r>
            <a:endParaRPr lang="en-US" altLang="ko-KR" sz="1600" dirty="0" smtClean="0">
              <a:solidFill>
                <a:schemeClr val="accent1"/>
              </a:solidFill>
            </a:endParaRPr>
          </a:p>
          <a:p>
            <a:r>
              <a:rPr lang="en-US" altLang="ko-KR" sz="1400" dirty="0" smtClean="0"/>
              <a:t>(</a:t>
            </a:r>
            <a:r>
              <a:rPr lang="ja-JP" altLang="en-US" sz="1400" dirty="0" smtClean="0"/>
              <a:t>せつぶん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에 먹는 </a:t>
            </a:r>
            <a:r>
              <a:rPr lang="ko-KR" altLang="en-US" sz="1400" dirty="0" err="1" smtClean="0"/>
              <a:t>에호마키</a:t>
            </a:r>
            <a:r>
              <a:rPr lang="en-US" altLang="ko-KR" sz="1400" dirty="0" smtClean="0"/>
              <a:t>(</a:t>
            </a:r>
            <a:r>
              <a:rPr lang="ja-JP" altLang="en-US" sz="1400" dirty="0" smtClean="0"/>
              <a:t>えほうまき）</a:t>
            </a:r>
            <a:endParaRPr lang="ko-KR" alt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660232" y="2672734"/>
            <a:ext cx="216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 smtClean="0">
                <a:solidFill>
                  <a:schemeClr val="accent1"/>
                </a:solidFill>
              </a:rPr>
              <a:t>히간</a:t>
            </a:r>
            <a:endParaRPr lang="en-US" altLang="ko-KR" sz="1600" dirty="0" smtClean="0">
              <a:solidFill>
                <a:schemeClr val="accent1"/>
              </a:solidFill>
            </a:endParaRPr>
          </a:p>
          <a:p>
            <a:r>
              <a:rPr lang="en-US" altLang="ko-KR" sz="1400" dirty="0" smtClean="0"/>
              <a:t>(</a:t>
            </a:r>
            <a:r>
              <a:rPr lang="ja-JP" altLang="en-US" sz="1400" dirty="0" smtClean="0"/>
              <a:t>彼岸</a:t>
            </a:r>
            <a:r>
              <a:rPr lang="en-US" altLang="ja-JP" sz="1400" dirty="0" smtClean="0"/>
              <a:t>, </a:t>
            </a:r>
            <a:r>
              <a:rPr lang="ko-KR" altLang="en-US" sz="1400" dirty="0" smtClean="0"/>
              <a:t>춘분이나 추분의 전후 </a:t>
            </a:r>
            <a:r>
              <a:rPr lang="en-US" altLang="ko-KR" sz="1400" dirty="0" smtClean="0"/>
              <a:t>7</a:t>
            </a:r>
            <a:r>
              <a:rPr lang="ko-KR" altLang="en-US" sz="1400" dirty="0" smtClean="0"/>
              <a:t>일간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에 먹는 </a:t>
            </a:r>
            <a:r>
              <a:rPr lang="ko-KR" altLang="en-US" sz="1400" dirty="0" err="1" smtClean="0"/>
              <a:t>보타모치</a:t>
            </a:r>
            <a:r>
              <a:rPr lang="en-US" altLang="ko-KR" sz="1400" dirty="0" smtClean="0"/>
              <a:t>(</a:t>
            </a:r>
            <a:r>
              <a:rPr lang="ja-JP" altLang="en-US" sz="1400" dirty="0" smtClean="0"/>
              <a:t>ぼたもち）・</a:t>
            </a:r>
            <a:r>
              <a:rPr lang="ko-KR" altLang="en-US" sz="1400" dirty="0" err="1" smtClean="0"/>
              <a:t>오하기</a:t>
            </a:r>
            <a:r>
              <a:rPr lang="en-US" altLang="ko-KR" sz="1400" dirty="0" smtClean="0"/>
              <a:t>(</a:t>
            </a:r>
            <a:r>
              <a:rPr lang="ja-JP" altLang="en-US" sz="1400" dirty="0" smtClean="0"/>
              <a:t>おはぎ</a:t>
            </a:r>
            <a:r>
              <a:rPr lang="en-US" altLang="ko-KR" sz="1400" dirty="0" smtClean="0"/>
              <a:t>)</a:t>
            </a:r>
            <a:endParaRPr lang="ko-KR" alt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329753" y="5697072"/>
            <a:ext cx="216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accent1"/>
                </a:solidFill>
              </a:rPr>
              <a:t>3</a:t>
            </a:r>
            <a:r>
              <a:rPr lang="ko-KR" altLang="en-US" sz="1600" dirty="0" smtClean="0">
                <a:solidFill>
                  <a:schemeClr val="accent1"/>
                </a:solidFill>
              </a:rPr>
              <a:t>월 </a:t>
            </a:r>
            <a:r>
              <a:rPr lang="en-US" altLang="ko-KR" sz="1600" dirty="0" smtClean="0">
                <a:solidFill>
                  <a:schemeClr val="accent1"/>
                </a:solidFill>
              </a:rPr>
              <a:t>3</a:t>
            </a:r>
            <a:r>
              <a:rPr lang="ko-KR" altLang="en-US" sz="1600" dirty="0" smtClean="0">
                <a:solidFill>
                  <a:schemeClr val="accent1"/>
                </a:solidFill>
              </a:rPr>
              <a:t>일 </a:t>
            </a:r>
            <a:r>
              <a:rPr lang="ko-KR" altLang="en-US" sz="1600" dirty="0" err="1" smtClean="0">
                <a:solidFill>
                  <a:schemeClr val="accent1"/>
                </a:solidFill>
              </a:rPr>
              <a:t>히나마쓰리</a:t>
            </a:r>
            <a:endParaRPr lang="en-US" altLang="ko-KR" sz="1600" dirty="0" smtClean="0">
              <a:solidFill>
                <a:schemeClr val="accent1"/>
              </a:solidFill>
            </a:endParaRPr>
          </a:p>
          <a:p>
            <a:r>
              <a:rPr lang="en-US" altLang="ko-KR" sz="1400" dirty="0" smtClean="0"/>
              <a:t>(</a:t>
            </a:r>
            <a:r>
              <a:rPr lang="ja-JP" altLang="en-US" sz="1400" dirty="0"/>
              <a:t>ひな祭り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때 먹는 </a:t>
            </a:r>
            <a:r>
              <a:rPr lang="ko-KR" altLang="en-US" sz="1400" dirty="0" err="1" smtClean="0"/>
              <a:t>지라시스시</a:t>
            </a:r>
            <a:r>
              <a:rPr lang="en-US" altLang="ko-KR" sz="1400" dirty="0" smtClean="0"/>
              <a:t>(</a:t>
            </a:r>
            <a:r>
              <a:rPr lang="ja-JP" altLang="en-US" sz="1400" dirty="0" smtClean="0"/>
              <a:t>ちらしすし</a:t>
            </a:r>
            <a:r>
              <a:rPr lang="en-US" altLang="ja-JP" sz="1400" dirty="0" smtClean="0"/>
              <a:t>)</a:t>
            </a:r>
            <a:endParaRPr lang="ko-KR" alt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487880" y="5697071"/>
            <a:ext cx="216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</a:rPr>
              <a:t>5</a:t>
            </a:r>
            <a:r>
              <a:rPr lang="ko-KR" altLang="en-US" sz="1600" dirty="0" smtClean="0">
                <a:solidFill>
                  <a:schemeClr val="accent1"/>
                </a:solidFill>
              </a:rPr>
              <a:t>월 </a:t>
            </a:r>
            <a:r>
              <a:rPr lang="en-US" altLang="ko-KR" sz="1600" dirty="0">
                <a:solidFill>
                  <a:schemeClr val="accent1"/>
                </a:solidFill>
              </a:rPr>
              <a:t>5</a:t>
            </a:r>
            <a:r>
              <a:rPr lang="ko-KR" altLang="en-US" sz="1600" dirty="0" smtClean="0">
                <a:solidFill>
                  <a:schemeClr val="accent1"/>
                </a:solidFill>
              </a:rPr>
              <a:t>일 어린이 날</a:t>
            </a:r>
            <a:endParaRPr lang="en-US" altLang="ko-KR" sz="1600" dirty="0" smtClean="0">
              <a:solidFill>
                <a:schemeClr val="accent1"/>
              </a:solidFill>
            </a:endParaRPr>
          </a:p>
          <a:p>
            <a:r>
              <a:rPr lang="en-US" altLang="ko-KR" sz="1400" dirty="0" smtClean="0"/>
              <a:t>(</a:t>
            </a:r>
            <a:r>
              <a:rPr lang="ja-JP" altLang="en-US" sz="1400" dirty="0" smtClean="0"/>
              <a:t>こどもの　日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에 먹는 </a:t>
            </a:r>
            <a:r>
              <a:rPr lang="ko-KR" altLang="en-US" sz="1400" dirty="0" err="1" smtClean="0"/>
              <a:t>가시와모치</a:t>
            </a:r>
            <a:r>
              <a:rPr lang="en-US" altLang="ko-KR" sz="1400" dirty="0" smtClean="0"/>
              <a:t>(</a:t>
            </a:r>
            <a:r>
              <a:rPr lang="ja-JP" altLang="en-US" sz="1400" dirty="0" smtClean="0"/>
              <a:t>かしわもち）</a:t>
            </a:r>
            <a:endParaRPr lang="ko-KR" alt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6660232" y="5697072"/>
            <a:ext cx="216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solidFill>
                  <a:schemeClr val="accent1"/>
                </a:solidFill>
              </a:rPr>
              <a:t>12</a:t>
            </a:r>
            <a:r>
              <a:rPr lang="ko-KR" altLang="en-US" sz="1600" dirty="0" smtClean="0">
                <a:solidFill>
                  <a:schemeClr val="accent1"/>
                </a:solidFill>
              </a:rPr>
              <a:t>월 </a:t>
            </a:r>
            <a:r>
              <a:rPr lang="en-US" altLang="ko-KR" sz="1600" dirty="0" smtClean="0">
                <a:solidFill>
                  <a:schemeClr val="accent1"/>
                </a:solidFill>
              </a:rPr>
              <a:t>31</a:t>
            </a:r>
            <a:r>
              <a:rPr lang="ko-KR" altLang="en-US" sz="1600" dirty="0" smtClean="0">
                <a:solidFill>
                  <a:schemeClr val="accent1"/>
                </a:solidFill>
              </a:rPr>
              <a:t>일 섣달그믐</a:t>
            </a:r>
            <a:endParaRPr lang="en-US" altLang="ko-KR" sz="1600" dirty="0" smtClean="0">
              <a:solidFill>
                <a:schemeClr val="accent1"/>
              </a:solidFill>
            </a:endParaRPr>
          </a:p>
          <a:p>
            <a:r>
              <a:rPr lang="en-US" altLang="ko-KR" sz="1400" dirty="0" smtClean="0"/>
              <a:t>(</a:t>
            </a:r>
            <a:r>
              <a:rPr lang="ja-JP" altLang="en-US" sz="1400" dirty="0" smtClean="0"/>
              <a:t>おおみそか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에 먹는 </a:t>
            </a:r>
            <a:r>
              <a:rPr lang="ko-KR" altLang="en-US" sz="1400" dirty="0" err="1" smtClean="0"/>
              <a:t>도시코시소바</a:t>
            </a:r>
            <a:r>
              <a:rPr lang="en-US" altLang="ko-KR" sz="1400" dirty="0" smtClean="0"/>
              <a:t>(</a:t>
            </a:r>
            <a:r>
              <a:rPr lang="ja-JP" altLang="en-US" sz="1400" dirty="0" smtClean="0"/>
              <a:t>としこしそば）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768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/>
              <a:t>잘</a:t>
            </a:r>
            <a:r>
              <a:rPr lang="en-US" altLang="ko-KR" sz="1400" dirty="0"/>
              <a:t> </a:t>
            </a:r>
            <a:r>
              <a:rPr lang="ko-KR" altLang="en-US" sz="1400" dirty="0" smtClean="0"/>
              <a:t>듣고</a:t>
            </a:r>
            <a:r>
              <a:rPr lang="ja-JP" altLang="en-US" sz="1400" dirty="0"/>
              <a:t> </a:t>
            </a:r>
            <a:r>
              <a:rPr lang="ko-KR" altLang="en-US" sz="1400" dirty="0" smtClean="0"/>
              <a:t>내용과 </a:t>
            </a:r>
            <a:r>
              <a:rPr lang="ko-KR" altLang="en-US" sz="1400" dirty="0" err="1" smtClean="0"/>
              <a:t>관계있는</a:t>
            </a:r>
            <a:r>
              <a:rPr lang="ko-KR" altLang="en-US" sz="1400" dirty="0" smtClean="0"/>
              <a:t> 것을 골라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1916832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➊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 smtClean="0">
                <a:latin typeface="ＭＳ Ｐゴシック"/>
              </a:rPr>
              <a:t>お正月</a:t>
            </a:r>
            <a:r>
              <a:rPr lang="en-US" altLang="ko-KR" dirty="0">
                <a:latin typeface="ＭＳ Ｐゴシック"/>
              </a:rPr>
              <a:t>	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➋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 smtClean="0">
                <a:latin typeface="ＭＳ Ｐゴシック"/>
              </a:rPr>
              <a:t>せつぶん</a:t>
            </a:r>
            <a:r>
              <a:rPr lang="en-US" altLang="ja-JP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	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➌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 smtClean="0">
                <a:latin typeface="ＭＳ Ｐゴシック"/>
              </a:rPr>
              <a:t>ひな祭り</a:t>
            </a:r>
            <a:r>
              <a:rPr lang="en-US" altLang="ja-JP" dirty="0">
                <a:latin typeface="ＭＳ Ｐゴシック"/>
              </a:rPr>
              <a:t>		</a:t>
            </a:r>
            <a:endParaRPr lang="en-US" altLang="ko-KR" dirty="0" smtClean="0">
              <a:solidFill>
                <a:schemeClr val="bg2">
                  <a:lumMod val="50000"/>
                </a:schemeClr>
              </a:solidFill>
              <a:latin typeface="ＭＳ Ｐゴシック"/>
            </a:endParaRPr>
          </a:p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➍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 smtClean="0">
                <a:latin typeface="ＭＳ Ｐゴシック"/>
              </a:rPr>
              <a:t>おおみそか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	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➎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 smtClean="0">
                <a:latin typeface="ＭＳ Ｐゴシック"/>
              </a:rPr>
              <a:t>こどもの　日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25128" y="1816804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しょうがつ</a:t>
            </a:r>
            <a:endParaRPr lang="ko-KR" altLang="en-US" sz="700" dirty="0"/>
          </a:p>
        </p:txBody>
      </p:sp>
      <p:sp>
        <p:nvSpPr>
          <p:cNvPr id="7" name="TextBox 6"/>
          <p:cNvSpPr txBox="1"/>
          <p:nvPr/>
        </p:nvSpPr>
        <p:spPr>
          <a:xfrm>
            <a:off x="6931012" y="1816803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まつ</a:t>
            </a:r>
            <a:endParaRPr lang="ko-KR" altLang="en-US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4762146" y="2378497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ひ</a:t>
            </a:r>
            <a:endParaRPr lang="ko-KR" altLang="en-US" sz="700" dirty="0"/>
          </a:p>
        </p:txBody>
      </p:sp>
      <p:pic>
        <p:nvPicPr>
          <p:cNvPr id="3" name="139-1-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8004" y="124264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/>
              <a:t>주어진 </a:t>
            </a:r>
            <a:r>
              <a:rPr lang="ko-KR" altLang="en-US" sz="1400" dirty="0" smtClean="0"/>
              <a:t>문장의 밑줄 친 부분과 바꾸어 쓸 수 있는 표현을 골라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49053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➊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 smtClean="0">
                <a:latin typeface="ＭＳ Ｐゴシック"/>
              </a:rPr>
              <a:t>帰るのに</a:t>
            </a:r>
            <a:r>
              <a:rPr lang="en-US" altLang="ko-KR" dirty="0">
                <a:latin typeface="ＭＳ Ｐゴシック"/>
              </a:rPr>
              <a:t>	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➋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 smtClean="0">
                <a:latin typeface="ＭＳ Ｐゴシック"/>
              </a:rPr>
              <a:t>帰えながら</a:t>
            </a:r>
            <a:r>
              <a:rPr lang="en-US" altLang="ja-JP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	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➌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 smtClean="0">
                <a:latin typeface="ＭＳ Ｐゴシック"/>
              </a:rPr>
              <a:t>帰るように</a:t>
            </a:r>
            <a:r>
              <a:rPr lang="en-US" altLang="ja-JP" dirty="0">
                <a:latin typeface="ＭＳ Ｐゴシック"/>
              </a:rPr>
              <a:t>	</a:t>
            </a:r>
            <a:endParaRPr lang="en-US" altLang="ja-JP" dirty="0" smtClean="0">
              <a:latin typeface="ＭＳ Ｐゴシック"/>
            </a:endParaRPr>
          </a:p>
          <a:p>
            <a:endParaRPr lang="en-US" altLang="ko-KR" dirty="0">
              <a:solidFill>
                <a:schemeClr val="bg2">
                  <a:lumMod val="50000"/>
                </a:schemeClr>
              </a:solidFill>
              <a:latin typeface="ＭＳ Ｐゴシック"/>
            </a:endParaRPr>
          </a:p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➍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 smtClean="0">
                <a:latin typeface="ＭＳ Ｐゴシック"/>
              </a:rPr>
              <a:t>帰る　まえに</a:t>
            </a:r>
            <a:r>
              <a:rPr lang="en-US" altLang="ja-JP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	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➎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 smtClean="0">
                <a:latin typeface="ＭＳ Ｐゴシック"/>
              </a:rPr>
              <a:t>帰った　あとで</a:t>
            </a:r>
            <a:endParaRPr lang="ko-KR" altLang="en-US" dirty="0"/>
          </a:p>
        </p:txBody>
      </p:sp>
      <p:sp>
        <p:nvSpPr>
          <p:cNvPr id="5" name="타원 4"/>
          <p:cNvSpPr/>
          <p:nvPr/>
        </p:nvSpPr>
        <p:spPr>
          <a:xfrm>
            <a:off x="3609352" y="5034508"/>
            <a:ext cx="369332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둥근 직사각형 1"/>
          <p:cNvSpPr/>
          <p:nvPr/>
        </p:nvSpPr>
        <p:spPr>
          <a:xfrm>
            <a:off x="683568" y="1988840"/>
            <a:ext cx="7632848" cy="1944216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200000"/>
              </a:lnSpc>
            </a:pPr>
            <a:r>
              <a:rPr lang="ja-JP" altLang="en-US" dirty="0">
                <a:solidFill>
                  <a:prstClr val="black"/>
                </a:solidFill>
              </a:rPr>
              <a:t>私</a:t>
            </a:r>
            <a:r>
              <a:rPr lang="ja-JP" altLang="en-US" dirty="0" smtClean="0">
                <a:solidFill>
                  <a:prstClr val="black"/>
                </a:solidFill>
              </a:rPr>
              <a:t>は　</a:t>
            </a:r>
            <a:r>
              <a:rPr lang="en-US" altLang="ja-JP" dirty="0" smtClean="0">
                <a:solidFill>
                  <a:prstClr val="black"/>
                </a:solidFill>
              </a:rPr>
              <a:t>6</a:t>
            </a:r>
            <a:r>
              <a:rPr lang="ja-JP" altLang="en-US" dirty="0" smtClean="0">
                <a:solidFill>
                  <a:prstClr val="black"/>
                </a:solidFill>
              </a:rPr>
              <a:t>時に　うちへ　</a:t>
            </a:r>
            <a:r>
              <a:rPr lang="ja-JP" altLang="en-US" u="sng" dirty="0" smtClean="0">
                <a:solidFill>
                  <a:prstClr val="black"/>
                </a:solidFill>
              </a:rPr>
              <a:t>帰ります。それから</a:t>
            </a:r>
            <a:r>
              <a:rPr lang="ja-JP" altLang="en-US" dirty="0" smtClean="0">
                <a:solidFill>
                  <a:prstClr val="black"/>
                </a:solidFill>
              </a:rPr>
              <a:t>　おんがくを　ききながら　ごはんを　食べます。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446766"/>
            <a:ext cx="7834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わたし</a:t>
            </a:r>
            <a:endParaRPr lang="en-US" altLang="ja-JP" sz="7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004562" y="4388684"/>
            <a:ext cx="401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かえ</a:t>
            </a:r>
            <a:endParaRPr lang="ko-KR" altLang="en-US" sz="7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9A2BE2-DF44-4720-8CEB-DEDDEEA4F554}"/>
              </a:ext>
            </a:extLst>
          </p:cNvPr>
          <p:cNvSpPr txBox="1"/>
          <p:nvPr/>
        </p:nvSpPr>
        <p:spPr>
          <a:xfrm>
            <a:off x="1250488" y="4388684"/>
            <a:ext cx="401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かえ</a:t>
            </a:r>
            <a:endParaRPr lang="ko-KR" altLang="en-US" sz="7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565D3F-2358-4653-9325-527C4B1C3E2A}"/>
              </a:ext>
            </a:extLst>
          </p:cNvPr>
          <p:cNvSpPr txBox="1"/>
          <p:nvPr/>
        </p:nvSpPr>
        <p:spPr>
          <a:xfrm>
            <a:off x="3978684" y="4934481"/>
            <a:ext cx="401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かえ</a:t>
            </a:r>
            <a:endParaRPr lang="ko-KR" altLang="en-US" sz="7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4D9FDA-BC89-49AF-875C-C4FC272D6F92}"/>
              </a:ext>
            </a:extLst>
          </p:cNvPr>
          <p:cNvSpPr txBox="1"/>
          <p:nvPr/>
        </p:nvSpPr>
        <p:spPr>
          <a:xfrm>
            <a:off x="1250488" y="4939993"/>
            <a:ext cx="401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かえ</a:t>
            </a:r>
            <a:endParaRPr lang="ko-KR" altLang="en-US" sz="7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0565D3F-2358-4653-9325-527C4B1C3E2A}"/>
              </a:ext>
            </a:extLst>
          </p:cNvPr>
          <p:cNvSpPr txBox="1"/>
          <p:nvPr/>
        </p:nvSpPr>
        <p:spPr>
          <a:xfrm>
            <a:off x="6723614" y="4388683"/>
            <a:ext cx="401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かえ</a:t>
            </a:r>
            <a:endParaRPr lang="ko-KR" alt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1590794" y="2446765"/>
            <a:ext cx="7834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じ</a:t>
            </a:r>
            <a:endParaRPr lang="en-US" altLang="ja-JP" sz="7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2878312" y="2446764"/>
            <a:ext cx="7834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かえ</a:t>
            </a:r>
            <a:endParaRPr lang="en-US" altLang="ja-JP" sz="7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842672" y="2987043"/>
            <a:ext cx="7834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た</a:t>
            </a:r>
            <a:endParaRPr lang="en-US" altLang="ja-JP" sz="700" dirty="0" smtClean="0"/>
          </a:p>
        </p:txBody>
      </p:sp>
    </p:spTree>
    <p:extLst>
      <p:ext uri="{BB962C8B-B14F-4D97-AF65-F5344CB8AC3E}">
        <p14:creationId xmlns:p14="http://schemas.microsoft.com/office/powerpoint/2010/main" val="359022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3. </a:t>
            </a:r>
            <a:r>
              <a:rPr lang="ko-KR" altLang="en-US" sz="1400" dirty="0" smtClean="0"/>
              <a:t>주어진 글을 읽고 물음에 답해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10" name="모서리가 둥근 직사각형 9"/>
          <p:cNvSpPr/>
          <p:nvPr/>
        </p:nvSpPr>
        <p:spPr>
          <a:xfrm>
            <a:off x="683568" y="1844824"/>
            <a:ext cx="7632848" cy="3600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200000"/>
              </a:lnSpc>
            </a:pPr>
            <a:r>
              <a:rPr lang="ja-JP" altLang="en-US" dirty="0">
                <a:solidFill>
                  <a:prstClr val="black"/>
                </a:solidFill>
              </a:rPr>
              <a:t>たな</a:t>
            </a:r>
            <a:r>
              <a:rPr lang="ja-JP" altLang="en-US" dirty="0" smtClean="0">
                <a:solidFill>
                  <a:prstClr val="black"/>
                </a:solidFill>
              </a:rPr>
              <a:t>か</a:t>
            </a:r>
            <a:r>
              <a:rPr lang="en-US" altLang="ja-JP" dirty="0" smtClean="0">
                <a:solidFill>
                  <a:prstClr val="black"/>
                </a:solidFill>
              </a:rPr>
              <a:t>	</a:t>
            </a:r>
            <a:r>
              <a:rPr lang="ja-JP" altLang="en-US" dirty="0" smtClean="0">
                <a:solidFill>
                  <a:prstClr val="black"/>
                </a:solidFill>
              </a:rPr>
              <a:t>キ</a:t>
            </a:r>
            <a:r>
              <a:rPr lang="ja-JP" altLang="en-US" dirty="0">
                <a:solidFill>
                  <a:prstClr val="black"/>
                </a:solidFill>
              </a:rPr>
              <a:t>厶さん、あけまして おめでとうございます。</a:t>
            </a:r>
          </a:p>
          <a:p>
            <a:pPr lvl="0">
              <a:lnSpc>
                <a:spcPct val="200000"/>
              </a:lnSpc>
            </a:pPr>
            <a:r>
              <a:rPr lang="en-US" altLang="ja-JP" dirty="0" smtClean="0">
                <a:solidFill>
                  <a:prstClr val="black"/>
                </a:solidFill>
              </a:rPr>
              <a:t>	</a:t>
            </a:r>
            <a:r>
              <a:rPr lang="ja-JP" altLang="en-US" dirty="0" smtClean="0">
                <a:solidFill>
                  <a:prstClr val="black"/>
                </a:solidFill>
              </a:rPr>
              <a:t>今年</a:t>
            </a:r>
            <a:r>
              <a:rPr lang="ja-JP" altLang="en-US" dirty="0">
                <a:solidFill>
                  <a:prstClr val="black"/>
                </a:solidFill>
              </a:rPr>
              <a:t>も よろしく おねがいします。</a:t>
            </a:r>
          </a:p>
          <a:p>
            <a:pPr lvl="0">
              <a:lnSpc>
                <a:spcPct val="200000"/>
              </a:lnSpc>
            </a:pPr>
            <a:r>
              <a:rPr lang="ja-JP" altLang="en-US" dirty="0">
                <a:solidFill>
                  <a:prstClr val="black"/>
                </a:solidFill>
              </a:rPr>
              <a:t>キ</a:t>
            </a:r>
            <a:r>
              <a:rPr lang="ja-JP" altLang="en-US" dirty="0" smtClean="0">
                <a:solidFill>
                  <a:prstClr val="black"/>
                </a:solidFill>
              </a:rPr>
              <a:t>厶</a:t>
            </a:r>
            <a:r>
              <a:rPr lang="en-US" altLang="ja-JP" dirty="0" smtClean="0">
                <a:solidFill>
                  <a:prstClr val="black"/>
                </a:solidFill>
              </a:rPr>
              <a:t>	</a:t>
            </a:r>
            <a:r>
              <a:rPr lang="ja-JP" altLang="en-US" dirty="0" smtClean="0">
                <a:solidFill>
                  <a:prstClr val="black"/>
                </a:solidFill>
              </a:rPr>
              <a:t>お</a:t>
            </a:r>
            <a:r>
              <a:rPr lang="ja-JP" altLang="en-US" dirty="0">
                <a:solidFill>
                  <a:prstClr val="black"/>
                </a:solidFill>
              </a:rPr>
              <a:t>めでとうございます。こちらこ</a:t>
            </a:r>
            <a:r>
              <a:rPr lang="ja-JP" altLang="en-US" dirty="0" smtClean="0">
                <a:solidFill>
                  <a:prstClr val="black"/>
                </a:solidFill>
              </a:rPr>
              <a:t>そ</a:t>
            </a:r>
            <a:r>
              <a:rPr lang="ja-JP" altLang="en-US" u="sng" dirty="0" smtClean="0">
                <a:solidFill>
                  <a:prstClr val="black"/>
                </a:solidFill>
              </a:rPr>
              <a:t>　　　　　　　　　　　　　　　　　</a:t>
            </a:r>
            <a:r>
              <a:rPr lang="ja-JP" altLang="en-US" dirty="0" smtClean="0">
                <a:solidFill>
                  <a:prstClr val="black"/>
                </a:solidFill>
              </a:rPr>
              <a:t>。</a:t>
            </a:r>
            <a:endParaRPr lang="ja-JP" altLang="en-US" dirty="0">
              <a:solidFill>
                <a:prstClr val="black"/>
              </a:solidFill>
            </a:endParaRPr>
          </a:p>
          <a:p>
            <a:pPr lvl="0">
              <a:lnSpc>
                <a:spcPct val="200000"/>
              </a:lnSpc>
            </a:pPr>
            <a:r>
              <a:rPr lang="ja-JP" altLang="en-US" dirty="0">
                <a:solidFill>
                  <a:prstClr val="black"/>
                </a:solidFill>
              </a:rPr>
              <a:t>たな</a:t>
            </a:r>
            <a:r>
              <a:rPr lang="ja-JP" altLang="en-US" dirty="0" smtClean="0">
                <a:solidFill>
                  <a:prstClr val="black"/>
                </a:solidFill>
              </a:rPr>
              <a:t>か</a:t>
            </a:r>
            <a:r>
              <a:rPr lang="en-US" altLang="ja-JP" dirty="0" smtClean="0">
                <a:solidFill>
                  <a:prstClr val="black"/>
                </a:solidFill>
              </a:rPr>
              <a:t>	</a:t>
            </a:r>
            <a:r>
              <a:rPr lang="ja-JP" altLang="en-US" dirty="0" smtClean="0">
                <a:solidFill>
                  <a:prstClr val="black"/>
                </a:solidFill>
              </a:rPr>
              <a:t>キ</a:t>
            </a:r>
            <a:r>
              <a:rPr lang="ja-JP" altLang="en-US" dirty="0">
                <a:solidFill>
                  <a:prstClr val="black"/>
                </a:solidFill>
              </a:rPr>
              <a:t>厶さん、いっしょに はつもうでに </a:t>
            </a:r>
            <a:r>
              <a:rPr lang="ja-JP" altLang="en-US" dirty="0" smtClean="0">
                <a:solidFill>
                  <a:prstClr val="black"/>
                </a:solidFill>
              </a:rPr>
              <a:t>行き</a:t>
            </a:r>
            <a:r>
              <a:rPr lang="ja-JP" altLang="en-US" dirty="0">
                <a:solidFill>
                  <a:prstClr val="black"/>
                </a:solidFill>
              </a:rPr>
              <a:t>ませんか。</a:t>
            </a:r>
          </a:p>
          <a:p>
            <a:pPr lvl="0">
              <a:lnSpc>
                <a:spcPct val="200000"/>
              </a:lnSpc>
            </a:pPr>
            <a:r>
              <a:rPr lang="ja-JP" altLang="en-US" dirty="0">
                <a:solidFill>
                  <a:prstClr val="black"/>
                </a:solidFill>
              </a:rPr>
              <a:t>キ</a:t>
            </a:r>
            <a:r>
              <a:rPr lang="ja-JP" altLang="en-US" dirty="0" smtClean="0">
                <a:solidFill>
                  <a:prstClr val="black"/>
                </a:solidFill>
              </a:rPr>
              <a:t>厶</a:t>
            </a:r>
            <a:r>
              <a:rPr lang="en-US" altLang="ja-JP" dirty="0" smtClean="0">
                <a:solidFill>
                  <a:prstClr val="black"/>
                </a:solidFill>
              </a:rPr>
              <a:t>	</a:t>
            </a:r>
            <a:r>
              <a:rPr lang="ja-JP" altLang="en-US" dirty="0" smtClean="0">
                <a:solidFill>
                  <a:prstClr val="black"/>
                </a:solidFill>
              </a:rPr>
              <a:t>い</a:t>
            </a:r>
            <a:r>
              <a:rPr lang="ja-JP" altLang="en-US" dirty="0">
                <a:solidFill>
                  <a:prstClr val="black"/>
                </a:solidFill>
              </a:rPr>
              <a:t>いですよ。</a:t>
            </a:r>
            <a:r>
              <a:rPr lang="ja-JP" altLang="en-US" dirty="0" smtClean="0">
                <a:solidFill>
                  <a:prstClr val="black"/>
                </a:solidFill>
              </a:rPr>
              <a:t>行き</a:t>
            </a:r>
            <a:r>
              <a:rPr lang="ja-JP" altLang="en-US" dirty="0">
                <a:solidFill>
                  <a:prstClr val="black"/>
                </a:solidFill>
              </a:rPr>
              <a:t>ましょう。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1826" y="2852936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ことし</a:t>
            </a:r>
            <a:endParaRPr lang="ko-KR" altLang="en-US" sz="700" dirty="0"/>
          </a:p>
        </p:txBody>
      </p:sp>
      <p:sp>
        <p:nvSpPr>
          <p:cNvPr id="12" name="TextBox 11"/>
          <p:cNvSpPr txBox="1"/>
          <p:nvPr/>
        </p:nvSpPr>
        <p:spPr>
          <a:xfrm>
            <a:off x="5182568" y="3958934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</a:t>
            </a:r>
            <a:endParaRPr lang="ko-KR" altLang="en-US" sz="700" dirty="0"/>
          </a:p>
        </p:txBody>
      </p:sp>
      <p:sp>
        <p:nvSpPr>
          <p:cNvPr id="14" name="TextBox 13"/>
          <p:cNvSpPr txBox="1"/>
          <p:nvPr/>
        </p:nvSpPr>
        <p:spPr>
          <a:xfrm>
            <a:off x="3028328" y="4500494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310260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(1) </a:t>
            </a:r>
            <a:r>
              <a:rPr lang="ko-KR" altLang="en-US" sz="1400" dirty="0" smtClean="0"/>
              <a:t>두 사람이 대화하고 있는 날이 언제인지 골라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3" y="4205158"/>
            <a:ext cx="819150" cy="419100"/>
          </a:xfrm>
          <a:prstGeom prst="rect">
            <a:avLst/>
          </a:prstGeom>
        </p:spPr>
      </p:pic>
      <p:sp>
        <p:nvSpPr>
          <p:cNvPr id="9" name="모서리가 둥근 직사각형 8"/>
          <p:cNvSpPr/>
          <p:nvPr/>
        </p:nvSpPr>
        <p:spPr>
          <a:xfrm>
            <a:off x="754772" y="4581128"/>
            <a:ext cx="7705659" cy="648072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おかげさまで　　がんばってください　　よろしくおねがいします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177281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➊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en-US" altLang="ja-JP" dirty="0" smtClean="0">
                <a:latin typeface="ＭＳ Ｐゴシック"/>
              </a:rPr>
              <a:t>1</a:t>
            </a:r>
            <a:r>
              <a:rPr lang="ko-KR" altLang="en-US" dirty="0" smtClean="0">
                <a:latin typeface="ＭＳ Ｐゴシック"/>
              </a:rPr>
              <a:t>월</a:t>
            </a:r>
            <a:r>
              <a:rPr lang="en-US" altLang="ko-KR" dirty="0">
                <a:latin typeface="ＭＳ Ｐゴシック"/>
              </a:rPr>
              <a:t> </a:t>
            </a:r>
            <a:r>
              <a:rPr lang="en-US" altLang="ko-KR" dirty="0" smtClean="0">
                <a:latin typeface="ＭＳ Ｐゴシック"/>
              </a:rPr>
              <a:t>1</a:t>
            </a:r>
            <a:r>
              <a:rPr lang="ko-KR" altLang="en-US" dirty="0" smtClean="0">
                <a:latin typeface="ＭＳ Ｐゴシック"/>
              </a:rPr>
              <a:t>일</a:t>
            </a:r>
            <a:r>
              <a:rPr lang="en-US" altLang="ko-KR" dirty="0">
                <a:latin typeface="ＭＳ Ｐゴシック"/>
              </a:rPr>
              <a:t>	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➋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en-US" altLang="ja-JP" dirty="0" smtClean="0">
                <a:latin typeface="ＭＳ Ｐゴシック"/>
              </a:rPr>
              <a:t>1</a:t>
            </a:r>
            <a:r>
              <a:rPr lang="ko-KR" altLang="en-US" dirty="0" smtClean="0">
                <a:latin typeface="ＭＳ Ｐゴシック"/>
              </a:rPr>
              <a:t>월 </a:t>
            </a:r>
            <a:r>
              <a:rPr lang="en-US" altLang="ko-KR" dirty="0" smtClean="0">
                <a:latin typeface="ＭＳ Ｐゴシック"/>
              </a:rPr>
              <a:t>15</a:t>
            </a:r>
            <a:r>
              <a:rPr lang="ko-KR" altLang="en-US" dirty="0" smtClean="0">
                <a:latin typeface="ＭＳ Ｐゴシック"/>
              </a:rPr>
              <a:t>일</a:t>
            </a:r>
            <a:r>
              <a:rPr lang="en-US" altLang="ja-JP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	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➌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en-US" altLang="ja-JP" dirty="0" smtClean="0">
                <a:latin typeface="ＭＳ Ｐゴシック"/>
              </a:rPr>
              <a:t>8</a:t>
            </a:r>
            <a:r>
              <a:rPr lang="ko-KR" altLang="en-US" dirty="0" smtClean="0">
                <a:latin typeface="ＭＳ Ｐゴシック"/>
              </a:rPr>
              <a:t>월 </a:t>
            </a:r>
            <a:r>
              <a:rPr lang="en-US" altLang="ko-KR" dirty="0" smtClean="0">
                <a:latin typeface="ＭＳ Ｐゴシック"/>
              </a:rPr>
              <a:t>15</a:t>
            </a:r>
            <a:r>
              <a:rPr lang="ko-KR" altLang="en-US" dirty="0" smtClean="0">
                <a:latin typeface="ＭＳ Ｐゴシック"/>
              </a:rPr>
              <a:t>일</a:t>
            </a:r>
            <a:r>
              <a:rPr lang="en-US" altLang="ja-JP" dirty="0">
                <a:latin typeface="ＭＳ Ｐゴシック"/>
              </a:rPr>
              <a:t>	</a:t>
            </a:r>
            <a:endParaRPr lang="en-US" altLang="ja-JP" dirty="0" smtClean="0">
              <a:latin typeface="ＭＳ Ｐゴシック"/>
            </a:endParaRPr>
          </a:p>
          <a:p>
            <a:endParaRPr lang="en-US" altLang="ko-KR" dirty="0">
              <a:solidFill>
                <a:schemeClr val="bg2">
                  <a:lumMod val="50000"/>
                </a:schemeClr>
              </a:solidFill>
              <a:latin typeface="ＭＳ Ｐゴシック"/>
            </a:endParaRPr>
          </a:p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➍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en-US" altLang="ja-JP" dirty="0" smtClean="0">
                <a:latin typeface="ＭＳ Ｐゴシック"/>
              </a:rPr>
              <a:t>12</a:t>
            </a:r>
            <a:r>
              <a:rPr lang="ko-KR" altLang="en-US" dirty="0" smtClean="0">
                <a:latin typeface="ＭＳ Ｐゴシック"/>
              </a:rPr>
              <a:t>월 </a:t>
            </a:r>
            <a:r>
              <a:rPr lang="en-US" altLang="ko-KR" dirty="0" smtClean="0">
                <a:latin typeface="ＭＳ Ｐゴシック"/>
              </a:rPr>
              <a:t>25</a:t>
            </a:r>
            <a:r>
              <a:rPr lang="ko-KR" altLang="en-US" dirty="0" smtClean="0">
                <a:latin typeface="ＭＳ Ｐゴシック"/>
              </a:rPr>
              <a:t>일</a:t>
            </a:r>
            <a:r>
              <a:rPr lang="en-US" altLang="ja-JP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	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➎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en-US" altLang="ja-JP" dirty="0" smtClean="0">
                <a:latin typeface="ＭＳ Ｐゴシック"/>
              </a:rPr>
              <a:t>12</a:t>
            </a:r>
            <a:r>
              <a:rPr lang="ko-KR" altLang="en-US" dirty="0" smtClean="0">
                <a:latin typeface="ＭＳ Ｐゴシック"/>
              </a:rPr>
              <a:t>월 </a:t>
            </a:r>
            <a:r>
              <a:rPr lang="en-US" altLang="ko-KR" dirty="0" smtClean="0">
                <a:latin typeface="ＭＳ Ｐゴシック"/>
              </a:rPr>
              <a:t>31</a:t>
            </a:r>
            <a:r>
              <a:rPr lang="ko-KR" altLang="en-US" dirty="0" smtClean="0">
                <a:latin typeface="ＭＳ Ｐゴシック"/>
              </a:rPr>
              <a:t>일</a:t>
            </a:r>
            <a:endParaRPr lang="ko-KR" altLang="en-US" dirty="0"/>
          </a:p>
        </p:txBody>
      </p:sp>
      <p:sp>
        <p:nvSpPr>
          <p:cNvPr id="11" name="타원 10"/>
          <p:cNvSpPr/>
          <p:nvPr/>
        </p:nvSpPr>
        <p:spPr>
          <a:xfrm>
            <a:off x="633697" y="1772816"/>
            <a:ext cx="369332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323125" y="3150840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(2) </a:t>
            </a:r>
            <a:r>
              <a:rPr lang="ko-KR" altLang="en-US" sz="1400" dirty="0" smtClean="0"/>
              <a:t>빈칸에 들어갈 알맞은 말을 보기에서 골라 써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622128" y="383582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u="sng" dirty="0" smtClean="0"/>
              <a:t>                                            </a:t>
            </a:r>
            <a:r>
              <a:rPr lang="en-US" altLang="ko-KR" u="sng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5334339" y="3717032"/>
            <a:ext cx="2392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よろしくおねがいします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8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3. </a:t>
            </a:r>
            <a:r>
              <a:rPr lang="ko-KR" altLang="en-US" sz="1400" dirty="0"/>
              <a:t>잘</a:t>
            </a:r>
            <a:r>
              <a:rPr lang="en-US" altLang="ko-KR" sz="1400" dirty="0"/>
              <a:t> </a:t>
            </a:r>
            <a:r>
              <a:rPr lang="ko-KR" altLang="en-US" sz="1400" dirty="0"/>
              <a:t>듣고 </a:t>
            </a:r>
            <a:r>
              <a:rPr lang="ko-KR" altLang="en-US" sz="1400" dirty="0" smtClean="0"/>
              <a:t>연하장에 들어갈 표현에 대해 생각해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2050" name="Picture 2" descr="C:\Users\Administrator\Desktop\캡처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435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27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8184" y="191683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1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1962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一</a:t>
            </a:r>
            <a:r>
              <a:rPr lang="ja-JP" altLang="en-US" dirty="0" smtClean="0"/>
              <a:t>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一日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多い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人たち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新年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あいさ</a:t>
            </a:r>
            <a:r>
              <a:rPr lang="ja-JP" altLang="en-US" dirty="0" smtClean="0"/>
              <a:t>つ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送る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ほそい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長い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生きられる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835696" y="980727"/>
            <a:ext cx="201622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1</a:t>
            </a:r>
            <a:r>
              <a:rPr lang="ko-KR" altLang="en-US" dirty="0" smtClean="0"/>
              <a:t>월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en-US" altLang="ja-JP" dirty="0" smtClean="0"/>
              <a:t>1</a:t>
            </a:r>
            <a:r>
              <a:rPr lang="ko-KR" altLang="en-US" dirty="0" smtClean="0"/>
              <a:t>일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많다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사람들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신년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인사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보내다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가늘다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길다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살 수 있다</a:t>
            </a:r>
            <a:endParaRPr lang="en-US" altLang="ja-JP" dirty="0"/>
          </a:p>
        </p:txBody>
      </p:sp>
      <p:sp>
        <p:nvSpPr>
          <p:cNvPr id="4" name="TextBox 3"/>
          <p:cNvSpPr txBox="1"/>
          <p:nvPr/>
        </p:nvSpPr>
        <p:spPr>
          <a:xfrm>
            <a:off x="2915816" y="980728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あけましておめでとうございます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きょね</a:t>
            </a:r>
            <a:r>
              <a:rPr lang="ja-JP" altLang="en-US" dirty="0" smtClean="0"/>
              <a:t>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いろいろ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お世話になりました</a:t>
            </a:r>
            <a:endParaRPr lang="en-US" altLang="ja-JP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300192" y="980727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새해 복 많이 받으십시오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작년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여러 가지</a:t>
            </a:r>
            <a:endParaRPr lang="en-US" altLang="ko-KR" dirty="0" smtClean="0"/>
          </a:p>
          <a:p>
            <a:endParaRPr lang="en-US" altLang="ja-JP" dirty="0" smtClean="0"/>
          </a:p>
          <a:p>
            <a:r>
              <a:rPr lang="ko-KR" altLang="en-US" dirty="0" smtClean="0"/>
              <a:t>신세 많았습니다</a:t>
            </a:r>
            <a:r>
              <a:rPr lang="en-US" altLang="ko-KR" dirty="0" smtClean="0"/>
              <a:t>.</a:t>
            </a:r>
            <a:endParaRPr lang="en-US" altLang="ja-JP" dirty="0"/>
          </a:p>
        </p:txBody>
      </p:sp>
      <p:sp>
        <p:nvSpPr>
          <p:cNvPr id="6" name="TextBox 5"/>
          <p:cNvSpPr txBox="1"/>
          <p:nvPr/>
        </p:nvSpPr>
        <p:spPr>
          <a:xfrm>
            <a:off x="746950" y="880699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いちがつ</a:t>
            </a:r>
            <a:endParaRPr lang="ko-KR" altLang="en-US" sz="700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1430028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いちねん</a:t>
            </a:r>
            <a:endParaRPr lang="ko-KR" altLang="en-US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703994" y="1958679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おお</a:t>
            </a:r>
            <a:endParaRPr lang="ko-KR" altLang="en-US" sz="700" dirty="0"/>
          </a:p>
        </p:txBody>
      </p:sp>
      <p:sp>
        <p:nvSpPr>
          <p:cNvPr id="9" name="TextBox 8"/>
          <p:cNvSpPr txBox="1"/>
          <p:nvPr/>
        </p:nvSpPr>
        <p:spPr>
          <a:xfrm>
            <a:off x="712446" y="2518774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ひと</a:t>
            </a:r>
            <a:endParaRPr lang="ko-KR" altLang="en-US" sz="700" dirty="0"/>
          </a:p>
        </p:txBody>
      </p:sp>
      <p:sp>
        <p:nvSpPr>
          <p:cNvPr id="10" name="TextBox 9"/>
          <p:cNvSpPr txBox="1"/>
          <p:nvPr/>
        </p:nvSpPr>
        <p:spPr>
          <a:xfrm>
            <a:off x="709989" y="3068960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しん　ねん</a:t>
            </a:r>
            <a:endParaRPr lang="ko-KR" altLang="en-US" sz="700" dirty="0"/>
          </a:p>
        </p:txBody>
      </p:sp>
      <p:sp>
        <p:nvSpPr>
          <p:cNvPr id="11" name="TextBox 10"/>
          <p:cNvSpPr txBox="1"/>
          <p:nvPr/>
        </p:nvSpPr>
        <p:spPr>
          <a:xfrm>
            <a:off x="738324" y="4157706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おく</a:t>
            </a:r>
            <a:endParaRPr lang="ko-KR" altLang="en-US" sz="700" dirty="0"/>
          </a:p>
        </p:txBody>
      </p:sp>
      <p:sp>
        <p:nvSpPr>
          <p:cNvPr id="12" name="TextBox 11"/>
          <p:cNvSpPr txBox="1"/>
          <p:nvPr/>
        </p:nvSpPr>
        <p:spPr>
          <a:xfrm>
            <a:off x="718072" y="5262421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なが</a:t>
            </a:r>
            <a:endParaRPr lang="ko-KR" alt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753470" y="5805264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</a:t>
            </a:r>
            <a:endParaRPr lang="ko-KR" altLang="en-US" sz="700" dirty="0"/>
          </a:p>
        </p:txBody>
      </p:sp>
      <p:sp>
        <p:nvSpPr>
          <p:cNvPr id="14" name="TextBox 13"/>
          <p:cNvSpPr txBox="1"/>
          <p:nvPr/>
        </p:nvSpPr>
        <p:spPr>
          <a:xfrm>
            <a:off x="3493380" y="2506959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せ　　わ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261663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5436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 smtClean="0"/>
              <a:t>주어진 표현을 넣어서 에마</a:t>
            </a:r>
            <a:r>
              <a:rPr lang="en-US" altLang="ko-KR" sz="1400" dirty="0" smtClean="0"/>
              <a:t>(</a:t>
            </a:r>
            <a:r>
              <a:rPr lang="ja-JP" altLang="en-US" sz="1400" dirty="0" smtClean="0"/>
              <a:t>えま</a:t>
            </a:r>
            <a:r>
              <a:rPr lang="en-US" altLang="ko-KR" sz="1400" dirty="0" smtClean="0"/>
              <a:t>)</a:t>
            </a:r>
            <a:r>
              <a:rPr lang="ko-KR" altLang="en-US" sz="1400" dirty="0" smtClean="0"/>
              <a:t>를 완성해 본 후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3074" name="Picture 2" descr="C:\Users\Administrator\Desktop\캡처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19246"/>
            <a:ext cx="8496944" cy="573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모서리가 둥근 직사각형 2"/>
          <p:cNvSpPr/>
          <p:nvPr/>
        </p:nvSpPr>
        <p:spPr>
          <a:xfrm>
            <a:off x="1331640" y="3645024"/>
            <a:ext cx="3528392" cy="5760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A</a:t>
            </a:r>
            <a:r>
              <a:rPr lang="ja-JP" altLang="en-US" dirty="0" smtClean="0">
                <a:solidFill>
                  <a:schemeClr val="tx1"/>
                </a:solidFill>
              </a:rPr>
              <a:t>　しあわせに　なれます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1331640" y="4373488"/>
            <a:ext cx="3528392" cy="5760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B</a:t>
            </a:r>
            <a:r>
              <a:rPr lang="ja-JP" altLang="en-US" dirty="0" smtClean="0">
                <a:solidFill>
                  <a:schemeClr val="tx1"/>
                </a:solidFill>
              </a:rPr>
              <a:t>　大学に　行けます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1" name="모서리가 둥근 직사각형 10"/>
          <p:cNvSpPr/>
          <p:nvPr/>
        </p:nvSpPr>
        <p:spPr>
          <a:xfrm>
            <a:off x="1331640" y="5091399"/>
            <a:ext cx="3528392" cy="5760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C</a:t>
            </a:r>
            <a:r>
              <a:rPr lang="ja-JP" altLang="en-US" dirty="0" smtClean="0">
                <a:solidFill>
                  <a:schemeClr val="tx1"/>
                </a:solidFill>
              </a:rPr>
              <a:t>　いつも　けんこうで　いられます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802" y="4374183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だい　がく</a:t>
            </a:r>
            <a:endParaRPr lang="ko-KR" altLang="en-US" sz="700" dirty="0"/>
          </a:p>
        </p:txBody>
      </p:sp>
      <p:sp>
        <p:nvSpPr>
          <p:cNvPr id="14" name="TextBox 13"/>
          <p:cNvSpPr txBox="1"/>
          <p:nvPr/>
        </p:nvSpPr>
        <p:spPr>
          <a:xfrm>
            <a:off x="2555776" y="4374183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</a:t>
            </a:r>
            <a:endParaRPr lang="ko-KR" altLang="en-US" sz="700" dirty="0"/>
          </a:p>
        </p:txBody>
      </p:sp>
      <p:pic>
        <p:nvPicPr>
          <p:cNvPr id="5" name="128-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9592" y="3753056"/>
            <a:ext cx="360000" cy="360000"/>
          </a:xfrm>
          <a:prstGeom prst="rect">
            <a:avLst/>
          </a:prstGeom>
        </p:spPr>
      </p:pic>
      <p:pic>
        <p:nvPicPr>
          <p:cNvPr id="6" name="128-5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9592" y="4481520"/>
            <a:ext cx="360000" cy="360000"/>
          </a:xfrm>
          <a:prstGeom prst="rect">
            <a:avLst/>
          </a:prstGeom>
        </p:spPr>
      </p:pic>
      <p:pic>
        <p:nvPicPr>
          <p:cNvPr id="7" name="128-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9592" y="519943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行ける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しあわせ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なれる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けんこうだ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980727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갈 수 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행복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될 수 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건강하다</a:t>
            </a:r>
            <a:endParaRPr lang="en-US" altLang="ko-KR" dirty="0"/>
          </a:p>
        </p:txBody>
      </p:sp>
      <p:sp>
        <p:nvSpPr>
          <p:cNvPr id="5" name="TextBox 4"/>
          <p:cNvSpPr txBox="1"/>
          <p:nvPr/>
        </p:nvSpPr>
        <p:spPr>
          <a:xfrm>
            <a:off x="746950" y="870969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</a:t>
            </a:r>
            <a:endParaRPr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354892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1" y="1532110"/>
            <a:ext cx="819150" cy="419100"/>
          </a:xfrm>
          <a:prstGeom prst="rect">
            <a:avLst/>
          </a:prstGeom>
        </p:spPr>
      </p:pic>
      <p:pic>
        <p:nvPicPr>
          <p:cNvPr id="4098" name="Picture 2" descr="C:\Users\Administrator\Desktop\보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7" y="1900077"/>
            <a:ext cx="2239390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90" y="4650890"/>
            <a:ext cx="2234956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/>
              <a:t>잘 듣고 보기와 같이 말해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504" y="6002254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うんどうを　する</a:t>
            </a:r>
            <a:endParaRPr lang="en-US" altLang="ja-JP" dirty="0" smtClean="0"/>
          </a:p>
          <a:p>
            <a:pPr algn="ctr"/>
            <a:r>
              <a:rPr lang="ja-JP" altLang="en-US" dirty="0"/>
              <a:t>友だち</a:t>
            </a:r>
            <a:r>
              <a:rPr lang="ja-JP" altLang="en-US" dirty="0" smtClean="0"/>
              <a:t>に　会う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6504" y="3251442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おふろに　入る</a:t>
            </a:r>
            <a:endParaRPr lang="en-US" altLang="ja-JP" dirty="0" smtClean="0"/>
          </a:p>
          <a:p>
            <a:pPr algn="ctr"/>
            <a:r>
              <a:rPr lang="ja-JP" altLang="en-US" dirty="0"/>
              <a:t>ごはん</a:t>
            </a:r>
            <a:r>
              <a:rPr lang="ja-JP" altLang="en-US" dirty="0" smtClean="0"/>
              <a:t>を　食べる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95836" y="197890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/>
              <a:t>これから　何を　しますか。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おふろに　入っ</a:t>
            </a:r>
            <a:r>
              <a:rPr lang="ja-JP" altLang="en-US" dirty="0" smtClean="0"/>
              <a:t>た　あとで、</a:t>
            </a:r>
            <a:r>
              <a:rPr lang="ja-JP" altLang="en-US" dirty="0" smtClean="0">
                <a:solidFill>
                  <a:schemeClr val="accent5"/>
                </a:solidFill>
              </a:rPr>
              <a:t>ごはんを　食べ</a:t>
            </a:r>
            <a:r>
              <a:rPr lang="ja-JP" altLang="en-US" dirty="0" smtClean="0"/>
              <a:t>ます。</a:t>
            </a:r>
            <a:endParaRPr lang="en-US" altLang="ja-JP" dirty="0"/>
          </a:p>
        </p:txBody>
      </p:sp>
      <p:sp>
        <p:nvSpPr>
          <p:cNvPr id="20" name="TextBox 19"/>
          <p:cNvSpPr txBox="1"/>
          <p:nvPr/>
        </p:nvSpPr>
        <p:spPr>
          <a:xfrm>
            <a:off x="3095836" y="4772166"/>
            <a:ext cx="5868652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/>
              <a:t>これから　何を　しますか。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うんどうを　し</a:t>
            </a:r>
            <a:r>
              <a:rPr lang="ja-JP" altLang="en-US" dirty="0" smtClean="0"/>
              <a:t>た</a:t>
            </a:r>
            <a:r>
              <a:rPr lang="ja-JP" altLang="en-US" dirty="0"/>
              <a:t>　あとで</a:t>
            </a:r>
            <a:r>
              <a:rPr lang="ja-JP" altLang="en-US" dirty="0" smtClean="0"/>
              <a:t>、</a:t>
            </a:r>
            <a:r>
              <a:rPr lang="ja-JP" altLang="en-US" dirty="0" smtClean="0">
                <a:solidFill>
                  <a:schemeClr val="accent5"/>
                </a:solidFill>
              </a:rPr>
              <a:t>友だちに　会い</a:t>
            </a:r>
            <a:r>
              <a:rPr lang="ja-JP" altLang="en-US" dirty="0" smtClean="0"/>
              <a:t>ま</a:t>
            </a:r>
            <a:r>
              <a:rPr lang="ja-JP" altLang="en-US" dirty="0"/>
              <a:t>す。</a:t>
            </a:r>
            <a:endParaRPr lang="en-US" altLang="ja-JP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5032264" y="2040241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なに</a:t>
            </a:r>
            <a:endParaRPr lang="ko-KR" altLang="en-US" sz="7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5020422" y="4869160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なに</a:t>
            </a:r>
            <a:endParaRPr lang="ko-KR" altLang="en-US" sz="7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5046300" y="2600955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はい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7604962" y="2600954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5"/>
                </a:solidFill>
              </a:rPr>
              <a:t>た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7469572" y="5389184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5"/>
                </a:solidFill>
              </a:rPr>
              <a:t>あ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pic>
        <p:nvPicPr>
          <p:cNvPr id="3" name="129-2-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5868" y="1532110"/>
            <a:ext cx="360000" cy="360000"/>
          </a:xfrm>
          <a:prstGeom prst="rect">
            <a:avLst/>
          </a:prstGeom>
        </p:spPr>
      </p:pic>
      <p:pic>
        <p:nvPicPr>
          <p:cNvPr id="4" name="129-2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760" y="428714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2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1657</Words>
  <Application>Microsoft Office PowerPoint</Application>
  <PresentationFormat>화면 슬라이드 쇼(4:3)</PresentationFormat>
  <Paragraphs>573</Paragraphs>
  <Slides>45</Slides>
  <Notes>0</Notes>
  <HiddenSlides>0</HiddenSlides>
  <MMClips>28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45</vt:i4>
      </vt:variant>
    </vt:vector>
  </HeadingPairs>
  <TitlesOfParts>
    <vt:vector size="46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249</cp:revision>
  <dcterms:created xsi:type="dcterms:W3CDTF">2017-11-16T00:40:10Z</dcterms:created>
  <dcterms:modified xsi:type="dcterms:W3CDTF">2018-02-05T06:45:06Z</dcterms:modified>
</cp:coreProperties>
</file>