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1" r:id="rId4"/>
    <p:sldId id="259" r:id="rId5"/>
    <p:sldId id="260" r:id="rId6"/>
    <p:sldId id="291" r:id="rId7"/>
    <p:sldId id="261" r:id="rId8"/>
    <p:sldId id="295" r:id="rId9"/>
    <p:sldId id="330" r:id="rId10"/>
    <p:sldId id="296" r:id="rId11"/>
    <p:sldId id="341" r:id="rId12"/>
    <p:sldId id="324" r:id="rId13"/>
    <p:sldId id="332" r:id="rId14"/>
    <p:sldId id="333" r:id="rId15"/>
    <p:sldId id="292" r:id="rId16"/>
    <p:sldId id="325" r:id="rId17"/>
    <p:sldId id="337" r:id="rId18"/>
    <p:sldId id="334" r:id="rId19"/>
    <p:sldId id="335" r:id="rId20"/>
    <p:sldId id="336" r:id="rId21"/>
    <p:sldId id="294" r:id="rId22"/>
    <p:sldId id="326" r:id="rId23"/>
    <p:sldId id="338" r:id="rId24"/>
    <p:sldId id="305" r:id="rId25"/>
    <p:sldId id="306" r:id="rId26"/>
    <p:sldId id="308" r:id="rId27"/>
    <p:sldId id="276" r:id="rId28"/>
    <p:sldId id="310" r:id="rId29"/>
    <p:sldId id="311" r:id="rId30"/>
    <p:sldId id="278" r:id="rId31"/>
    <p:sldId id="279" r:id="rId32"/>
    <p:sldId id="339" r:id="rId33"/>
    <p:sldId id="280" r:id="rId34"/>
    <p:sldId id="313" r:id="rId35"/>
    <p:sldId id="282" r:id="rId36"/>
    <p:sldId id="340" r:id="rId37"/>
    <p:sldId id="284" r:id="rId38"/>
    <p:sldId id="285" r:id="rId39"/>
    <p:sldId id="319" r:id="rId40"/>
    <p:sldId id="286" r:id="rId41"/>
    <p:sldId id="320" r:id="rId42"/>
    <p:sldId id="321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B4A5"/>
    <a:srgbClr val="FCFCC4"/>
    <a:srgbClr val="35B1A2"/>
    <a:srgbClr val="51CBBC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단어</a:t>
            </a:r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10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357"/>
            <a:ext cx="2592288" cy="4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캡처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 bwMode="auto">
          <a:xfrm>
            <a:off x="179512" y="836712"/>
            <a:ext cx="878497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827584" y="1772816"/>
            <a:ext cx="7416824" cy="508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33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1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28.jpeg"/><Relationship Id="rId5" Type="http://schemas.microsoft.com/office/2007/relationships/media" Target="../media/media19.mp3"/><Relationship Id="rId10" Type="http://schemas.openxmlformats.org/officeDocument/2006/relationships/image" Target="../media/image22.JP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7.png"/><Relationship Id="rId5" Type="http://schemas.openxmlformats.org/officeDocument/2006/relationships/image" Target="../media/image29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7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7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25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5" Type="http://schemas.microsoft.com/office/2007/relationships/media" Target="../media/media26.mp3"/><Relationship Id="rId4" Type="http://schemas.openxmlformats.org/officeDocument/2006/relationships/audio" Target="../media/media25.mp3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17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8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17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4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0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17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35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jpeg"/><Relationship Id="rId5" Type="http://schemas.microsoft.com/office/2007/relationships/media" Target="../media/media3.mp3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17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36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4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6.mp3"/><Relationship Id="rId7" Type="http://schemas.openxmlformats.org/officeDocument/2006/relationships/image" Target="../media/image22.JP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37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6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17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37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8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17.png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mp3"/><Relationship Id="rId7" Type="http://schemas.openxmlformats.org/officeDocument/2006/relationships/image" Target="../media/image23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25.jpeg"/><Relationship Id="rId5" Type="http://schemas.microsoft.com/office/2007/relationships/media" Target="../media/media11.mp3"/><Relationship Id="rId10" Type="http://schemas.openxmlformats.org/officeDocument/2006/relationships/image" Target="../media/image24.jpe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27.jpeg"/><Relationship Id="rId5" Type="http://schemas.microsoft.com/office/2007/relationships/media" Target="../media/media15.mp3"/><Relationship Id="rId10" Type="http://schemas.openxmlformats.org/officeDocument/2006/relationships/image" Target="../media/image26.jpe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5443"/>
          <a:stretch/>
        </p:blipFill>
        <p:spPr>
          <a:xfrm>
            <a:off x="263769" y="260648"/>
            <a:ext cx="5973568" cy="571873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latin typeface="HY동녘M" pitchFamily="18" charset="-127"/>
                <a:ea typeface="HY동녘M" pitchFamily="18" charset="-127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69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Adobe 고딕 Std B" pitchFamily="34" charset="-127"/>
                <a:ea typeface="Adobe 고딕 Std B" pitchFamily="34" charset="-127"/>
              </a:rPr>
              <a:t>テレビをかいに行きましょう</a:t>
            </a:r>
            <a:endParaRPr lang="ko-KR" altLang="en-US" sz="28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3440246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학습목표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766799"/>
            <a:ext cx="28083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의사소통 기본표현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/>
              <a:t>허가</a:t>
            </a:r>
            <a:r>
              <a:rPr lang="en-US" altLang="ko-KR" sz="1400" dirty="0"/>
              <a:t>	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/>
              <a:t>권유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/>
              <a:t>장소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4. </a:t>
            </a:r>
            <a:r>
              <a:rPr lang="ko-KR" altLang="en-US" sz="1400" dirty="0"/>
              <a:t>의무</a:t>
            </a:r>
            <a:r>
              <a:rPr lang="en-US" altLang="ko-KR" sz="1400" dirty="0"/>
              <a:t>	</a:t>
            </a:r>
          </a:p>
          <a:p>
            <a:pPr>
              <a:lnSpc>
                <a:spcPct val="150000"/>
              </a:lnSpc>
            </a:pP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문화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일본의 재활용과 자원봉사에 대해 설명할 수 있다</a:t>
            </a:r>
            <a:r>
              <a:rPr lang="en-US" altLang="ko-KR" sz="1400" dirty="0"/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r="12488" b="6114"/>
          <a:stretch/>
        </p:blipFill>
        <p:spPr>
          <a:xfrm>
            <a:off x="263769" y="260648"/>
            <a:ext cx="5973568" cy="571873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F8ECFA11-368D-4A63-8101-3B6148681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12599" r="10526" b="4014"/>
          <a:stretch/>
        </p:blipFill>
        <p:spPr>
          <a:xfrm>
            <a:off x="263769" y="260647"/>
            <a:ext cx="5973568" cy="57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こわい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ソファ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ねる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道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ころぶ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しゅくだい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わすれる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980727"/>
            <a:ext cx="3096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무섭다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소파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자다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길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넘어지다</a:t>
            </a:r>
            <a:r>
              <a:rPr lang="en-US" altLang="ko-KR" dirty="0"/>
              <a:t>, </a:t>
            </a:r>
            <a:r>
              <a:rPr lang="ko-KR" altLang="en-US" dirty="0"/>
              <a:t>구르다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숙제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잊다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733095" y="249289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みち</a:t>
            </a:r>
          </a:p>
        </p:txBody>
      </p:sp>
    </p:spTree>
    <p:extLst>
      <p:ext uri="{BB962C8B-B14F-4D97-AF65-F5344CB8AC3E}">
        <p14:creationId xmlns:p14="http://schemas.microsoft.com/office/powerpoint/2010/main" val="35489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8" y="1435218"/>
            <a:ext cx="819150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그림과 어울리는 문장을 보기에서 기호를 골라 쓴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따라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BC1DF176-29ED-409C-94D7-60E4C8267C6C}"/>
              </a:ext>
            </a:extLst>
          </p:cNvPr>
          <p:cNvSpPr/>
          <p:nvPr/>
        </p:nvSpPr>
        <p:spPr>
          <a:xfrm>
            <a:off x="323528" y="1819939"/>
            <a:ext cx="8496944" cy="2030683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ⓐ </a:t>
            </a:r>
            <a:r>
              <a:rPr lang="ja-JP" altLang="en-US" dirty="0" smtClean="0">
                <a:solidFill>
                  <a:schemeClr val="tx1"/>
                </a:solidFill>
              </a:rPr>
              <a:t>せんぱいが　日本語を　おしえて　くれました。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ⓑ </a:t>
            </a:r>
            <a:r>
              <a:rPr lang="ja-JP" altLang="en-US" dirty="0" smtClean="0">
                <a:solidFill>
                  <a:schemeClr val="tx1"/>
                </a:solidFill>
              </a:rPr>
              <a:t>友だちが　かさを　かして　くれました。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ⓒ </a:t>
            </a:r>
            <a:r>
              <a:rPr lang="ja-JP" altLang="en-US" dirty="0" smtClean="0">
                <a:solidFill>
                  <a:schemeClr val="tx1"/>
                </a:solidFill>
              </a:rPr>
              <a:t>先生が　作文を　なおして　くれました。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ⓓ </a:t>
            </a:r>
            <a:r>
              <a:rPr lang="ja-JP" altLang="en-US" dirty="0" smtClean="0">
                <a:solidFill>
                  <a:schemeClr val="tx1"/>
                </a:solidFill>
              </a:rPr>
              <a:t>パクさんが　キムチを　つくって　くれました。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7850" y="1932285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に　ほん　ご</a:t>
            </a:r>
            <a:endParaRPr lang="ko-KR" altLang="en-US" sz="700" dirty="0"/>
          </a:p>
        </p:txBody>
      </p:sp>
      <p:sp>
        <p:nvSpPr>
          <p:cNvPr id="16" name="TextBox 15"/>
          <p:cNvSpPr txBox="1"/>
          <p:nvPr/>
        </p:nvSpPr>
        <p:spPr>
          <a:xfrm>
            <a:off x="772828" y="2338455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とも</a:t>
            </a:r>
            <a:endParaRPr lang="ko-KR" altLang="en-US" sz="700" dirty="0"/>
          </a:p>
        </p:txBody>
      </p:sp>
      <p:sp>
        <p:nvSpPr>
          <p:cNvPr id="17" name="TextBox 16"/>
          <p:cNvSpPr txBox="1"/>
          <p:nvPr/>
        </p:nvSpPr>
        <p:spPr>
          <a:xfrm>
            <a:off x="764202" y="2752504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せん　せい</a:t>
            </a:r>
            <a:endParaRPr lang="ko-KR" altLang="en-US" sz="700" dirty="0"/>
          </a:p>
        </p:txBody>
      </p:sp>
      <p:sp>
        <p:nvSpPr>
          <p:cNvPr id="18" name="TextBox 17"/>
          <p:cNvSpPr txBox="1"/>
          <p:nvPr/>
        </p:nvSpPr>
        <p:spPr>
          <a:xfrm>
            <a:off x="1628298" y="2752503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さく　ぶん</a:t>
            </a:r>
            <a:endParaRPr lang="ko-KR" altLang="en-US" sz="700" dirty="0"/>
          </a:p>
        </p:txBody>
      </p:sp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2" y="4221088"/>
            <a:ext cx="8056270" cy="22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F5D4C3-82A9-4831-859B-554903AFA76D}"/>
              </a:ext>
            </a:extLst>
          </p:cNvPr>
          <p:cNvSpPr txBox="1"/>
          <p:nvPr/>
        </p:nvSpPr>
        <p:spPr>
          <a:xfrm>
            <a:off x="376784" y="4221088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AF5D4C3-82A9-4831-859B-554903AFA76D}"/>
              </a:ext>
            </a:extLst>
          </p:cNvPr>
          <p:cNvSpPr txBox="1"/>
          <p:nvPr/>
        </p:nvSpPr>
        <p:spPr>
          <a:xfrm>
            <a:off x="2555776" y="4221088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AF5D4C3-82A9-4831-859B-554903AFA76D}"/>
              </a:ext>
            </a:extLst>
          </p:cNvPr>
          <p:cNvSpPr txBox="1"/>
          <p:nvPr/>
        </p:nvSpPr>
        <p:spPr>
          <a:xfrm>
            <a:off x="4693899" y="4236633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AF5D4C3-82A9-4831-859B-554903AFA76D}"/>
              </a:ext>
            </a:extLst>
          </p:cNvPr>
          <p:cNvSpPr txBox="1"/>
          <p:nvPr/>
        </p:nvSpPr>
        <p:spPr>
          <a:xfrm>
            <a:off x="6841752" y="4221088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7063" y="5949628"/>
            <a:ext cx="478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ⓐ</a:t>
            </a:r>
            <a:endParaRPr lang="en-US" altLang="ko-KR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7856" y="5949628"/>
            <a:ext cx="478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ⓑ</a:t>
            </a:r>
            <a:endParaRPr lang="en-US" altLang="ko-KR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1880" y="5949628"/>
            <a:ext cx="478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ⓒ</a:t>
            </a:r>
            <a:endParaRPr lang="en-US" altLang="ko-KR" sz="2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2120" y="5949628"/>
            <a:ext cx="478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ⓓ</a:t>
            </a:r>
            <a:endParaRPr lang="en-US" altLang="ko-KR" sz="2000" dirty="0">
              <a:solidFill>
                <a:srgbClr val="FF0000"/>
              </a:solidFill>
            </a:endParaRPr>
          </a:p>
        </p:txBody>
      </p:sp>
      <p:pic>
        <p:nvPicPr>
          <p:cNvPr id="5" name="81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69943" y="2058190"/>
            <a:ext cx="360000" cy="360000"/>
          </a:xfrm>
          <a:prstGeom prst="rect">
            <a:avLst/>
          </a:prstGeom>
        </p:spPr>
      </p:pic>
      <p:pic>
        <p:nvPicPr>
          <p:cNvPr id="6" name="81-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7152" y="2905985"/>
            <a:ext cx="360000" cy="360000"/>
          </a:xfrm>
          <a:prstGeom prst="rect">
            <a:avLst/>
          </a:prstGeom>
        </p:spPr>
      </p:pic>
      <p:pic>
        <p:nvPicPr>
          <p:cNvPr id="7" name="81-2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1931" y="3293650"/>
            <a:ext cx="360000" cy="360000"/>
          </a:xfrm>
          <a:prstGeom prst="rect">
            <a:avLst/>
          </a:prstGeom>
        </p:spPr>
      </p:pic>
      <p:pic>
        <p:nvPicPr>
          <p:cNvPr id="8" name="81-2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31921" y="248845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8" y="1229619"/>
            <a:ext cx="819150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/>
              <a:t>잘 듣고 그림과 어울리는 문장을 보기에서 기호를 골라 쓴 후 따라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BC1DF176-29ED-409C-94D7-60E4C8267C6C}"/>
              </a:ext>
            </a:extLst>
          </p:cNvPr>
          <p:cNvSpPr/>
          <p:nvPr/>
        </p:nvSpPr>
        <p:spPr>
          <a:xfrm>
            <a:off x="323528" y="1614341"/>
            <a:ext cx="8496944" cy="2376264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71433812-AF27-49E6-AC91-E288B7BC1EFA}"/>
              </a:ext>
            </a:extLst>
          </p:cNvPr>
          <p:cNvSpPr/>
          <p:nvPr/>
        </p:nvSpPr>
        <p:spPr>
          <a:xfrm>
            <a:off x="1907704" y="1772816"/>
            <a:ext cx="54006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A </a:t>
            </a:r>
            <a:r>
              <a:rPr lang="ja-JP" altLang="en-US">
                <a:solidFill>
                  <a:schemeClr val="tx1"/>
                </a:solidFill>
              </a:rPr>
              <a:t>さいふを　</a:t>
            </a:r>
            <a:r>
              <a:rPr lang="ja-JP" altLang="en-US">
                <a:solidFill>
                  <a:schemeClr val="accent2"/>
                </a:solidFill>
              </a:rPr>
              <a:t>持って　いか</a:t>
            </a:r>
            <a:r>
              <a:rPr lang="ja-JP" altLang="en-US">
                <a:solidFill>
                  <a:schemeClr val="tx1"/>
                </a:solidFill>
              </a:rPr>
              <a:t>なくても　いいですか。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xmlns="" id="{C4B56997-416C-4566-ABE8-F07EEC9D8AB9}"/>
              </a:ext>
            </a:extLst>
          </p:cNvPr>
          <p:cNvSpPr/>
          <p:nvPr/>
        </p:nvSpPr>
        <p:spPr>
          <a:xfrm>
            <a:off x="611560" y="3069000"/>
            <a:ext cx="2664296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B1</a:t>
            </a:r>
            <a:r>
              <a:rPr lang="ja-JP" altLang="en-US" dirty="0">
                <a:solidFill>
                  <a:schemeClr val="tx1"/>
                </a:solidFill>
              </a:rPr>
              <a:t>　はい、いいです。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12729890-72EB-416F-B3C0-2321F05C9CF6}"/>
              </a:ext>
            </a:extLst>
          </p:cNvPr>
          <p:cNvSpPr/>
          <p:nvPr/>
        </p:nvSpPr>
        <p:spPr>
          <a:xfrm>
            <a:off x="3563888" y="3069000"/>
            <a:ext cx="5040560" cy="720000"/>
          </a:xfrm>
          <a:prstGeom prst="roundRect">
            <a:avLst/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B2</a:t>
            </a:r>
            <a:r>
              <a:rPr lang="ja-JP" altLang="en-US" dirty="0">
                <a:solidFill>
                  <a:schemeClr val="tx1"/>
                </a:solidFill>
              </a:rPr>
              <a:t>　いいえ、</a:t>
            </a:r>
            <a:r>
              <a:rPr lang="ja-JP" altLang="en-US" dirty="0">
                <a:solidFill>
                  <a:schemeClr val="accent6"/>
                </a:solidFill>
              </a:rPr>
              <a:t>持って　いか</a:t>
            </a:r>
            <a:r>
              <a:rPr lang="ja-JP" altLang="en-US" dirty="0">
                <a:solidFill>
                  <a:schemeClr val="tx1"/>
                </a:solidFill>
              </a:rPr>
              <a:t>なければ　なりません。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xmlns="" id="{9A92DFB8-9A97-432C-8355-85AD8735FBE5}"/>
              </a:ext>
            </a:extLst>
          </p:cNvPr>
          <p:cNvSpPr/>
          <p:nvPr/>
        </p:nvSpPr>
        <p:spPr>
          <a:xfrm rot="7780131">
            <a:off x="2591160" y="2636912"/>
            <a:ext cx="288032" cy="23048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xmlns="" id="{C2BD40BB-D1A3-467B-9CE5-EA42C816D0D9}"/>
              </a:ext>
            </a:extLst>
          </p:cNvPr>
          <p:cNvSpPr/>
          <p:nvPr/>
        </p:nvSpPr>
        <p:spPr>
          <a:xfrm rot="3528948">
            <a:off x="5543489" y="2665666"/>
            <a:ext cx="288032" cy="23048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2B86033F-0DD4-4F35-911A-B0BF0D0DC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45" y="4217712"/>
            <a:ext cx="3491880" cy="2549800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B4676C6-3DA4-46EF-9335-04B3779518D1}"/>
              </a:ext>
            </a:extLst>
          </p:cNvPr>
          <p:cNvSpPr/>
          <p:nvPr/>
        </p:nvSpPr>
        <p:spPr>
          <a:xfrm>
            <a:off x="3311121" y="5980639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さいふを　持って　いく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4D095AD-3402-45C9-9C51-CFF8F0357A5B}"/>
              </a:ext>
            </a:extLst>
          </p:cNvPr>
          <p:cNvSpPr txBox="1"/>
          <p:nvPr/>
        </p:nvSpPr>
        <p:spPr>
          <a:xfrm>
            <a:off x="3527312" y="1822939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も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E40F3D7-8ACE-425A-A959-00B0D427A675}"/>
              </a:ext>
            </a:extLst>
          </p:cNvPr>
          <p:cNvSpPr txBox="1"/>
          <p:nvPr/>
        </p:nvSpPr>
        <p:spPr>
          <a:xfrm>
            <a:off x="4959472" y="3115065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も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pic>
        <p:nvPicPr>
          <p:cNvPr id="4" name="81-3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12296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BC1DF176-29ED-409C-94D7-60E4C8267C6C}"/>
              </a:ext>
            </a:extLst>
          </p:cNvPr>
          <p:cNvSpPr/>
          <p:nvPr/>
        </p:nvSpPr>
        <p:spPr>
          <a:xfrm>
            <a:off x="323528" y="1614341"/>
            <a:ext cx="8496944" cy="2376264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71433812-AF27-49E6-AC91-E288B7BC1EFA}"/>
              </a:ext>
            </a:extLst>
          </p:cNvPr>
          <p:cNvSpPr/>
          <p:nvPr/>
        </p:nvSpPr>
        <p:spPr>
          <a:xfrm>
            <a:off x="1907704" y="1772816"/>
            <a:ext cx="54006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 </a:t>
            </a:r>
            <a:r>
              <a:rPr lang="ja-JP" altLang="en-US" dirty="0">
                <a:solidFill>
                  <a:schemeClr val="tx1"/>
                </a:solidFill>
              </a:rPr>
              <a:t>おべんとうを　</a:t>
            </a:r>
            <a:r>
              <a:rPr lang="ja-JP" altLang="en-US" dirty="0">
                <a:solidFill>
                  <a:schemeClr val="accent2"/>
                </a:solidFill>
              </a:rPr>
              <a:t>じゅんびし</a:t>
            </a:r>
            <a:r>
              <a:rPr lang="ja-JP" altLang="en-US" dirty="0">
                <a:solidFill>
                  <a:schemeClr val="tx1"/>
                </a:solidFill>
              </a:rPr>
              <a:t>なくても　いいですか。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xmlns="" id="{C4B56997-416C-4566-ABE8-F07EEC9D8AB9}"/>
              </a:ext>
            </a:extLst>
          </p:cNvPr>
          <p:cNvSpPr/>
          <p:nvPr/>
        </p:nvSpPr>
        <p:spPr>
          <a:xfrm>
            <a:off x="611560" y="3069000"/>
            <a:ext cx="2664296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B1</a:t>
            </a:r>
            <a:r>
              <a:rPr lang="ja-JP" altLang="en-US" dirty="0">
                <a:solidFill>
                  <a:schemeClr val="tx1"/>
                </a:solidFill>
              </a:rPr>
              <a:t>　はい、いいです。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12729890-72EB-416F-B3C0-2321F05C9CF6}"/>
              </a:ext>
            </a:extLst>
          </p:cNvPr>
          <p:cNvSpPr/>
          <p:nvPr/>
        </p:nvSpPr>
        <p:spPr>
          <a:xfrm>
            <a:off x="3563888" y="3069000"/>
            <a:ext cx="5040560" cy="720000"/>
          </a:xfrm>
          <a:prstGeom prst="roundRect">
            <a:avLst/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B2</a:t>
            </a:r>
            <a:r>
              <a:rPr lang="ja-JP" altLang="en-US" dirty="0">
                <a:solidFill>
                  <a:schemeClr val="tx1"/>
                </a:solidFill>
              </a:rPr>
              <a:t>　いいえ、</a:t>
            </a:r>
            <a:r>
              <a:rPr lang="ja-JP" altLang="en-US" dirty="0">
                <a:solidFill>
                  <a:schemeClr val="accent6"/>
                </a:solidFill>
              </a:rPr>
              <a:t>じゅんびし</a:t>
            </a:r>
            <a:r>
              <a:rPr lang="ja-JP" altLang="en-US" dirty="0">
                <a:solidFill>
                  <a:schemeClr val="tx1"/>
                </a:solidFill>
              </a:rPr>
              <a:t>なければ　なりません。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xmlns="" id="{9A92DFB8-9A97-432C-8355-85AD8735FBE5}"/>
              </a:ext>
            </a:extLst>
          </p:cNvPr>
          <p:cNvSpPr/>
          <p:nvPr/>
        </p:nvSpPr>
        <p:spPr>
          <a:xfrm rot="7780131">
            <a:off x="2591160" y="2636912"/>
            <a:ext cx="288032" cy="23048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xmlns="" id="{C2BD40BB-D1A3-467B-9CE5-EA42C816D0D9}"/>
              </a:ext>
            </a:extLst>
          </p:cNvPr>
          <p:cNvSpPr/>
          <p:nvPr/>
        </p:nvSpPr>
        <p:spPr>
          <a:xfrm rot="3528948">
            <a:off x="5543489" y="2665666"/>
            <a:ext cx="288032" cy="23048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2B86033F-0DD4-4F35-911A-B0BF0D0DC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739" y="4217712"/>
            <a:ext cx="3399733" cy="2549800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B4676C6-3DA4-46EF-9335-04B3779518D1}"/>
              </a:ext>
            </a:extLst>
          </p:cNvPr>
          <p:cNvSpPr/>
          <p:nvPr/>
        </p:nvSpPr>
        <p:spPr>
          <a:xfrm>
            <a:off x="2668985" y="5980639"/>
            <a:ext cx="2779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おべんとうを　じゅんびする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F5D4C3-82A9-4831-859B-554903AFA76D}"/>
              </a:ext>
            </a:extLst>
          </p:cNvPr>
          <p:cNvSpPr txBox="1"/>
          <p:nvPr/>
        </p:nvSpPr>
        <p:spPr>
          <a:xfrm>
            <a:off x="977359" y="1229619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81-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448" y="12296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BC1DF176-29ED-409C-94D7-60E4C8267C6C}"/>
              </a:ext>
            </a:extLst>
          </p:cNvPr>
          <p:cNvSpPr/>
          <p:nvPr/>
        </p:nvSpPr>
        <p:spPr>
          <a:xfrm>
            <a:off x="323528" y="1614341"/>
            <a:ext cx="8496944" cy="2376264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71433812-AF27-49E6-AC91-E288B7BC1EFA}"/>
              </a:ext>
            </a:extLst>
          </p:cNvPr>
          <p:cNvSpPr/>
          <p:nvPr/>
        </p:nvSpPr>
        <p:spPr>
          <a:xfrm>
            <a:off x="1907704" y="1772816"/>
            <a:ext cx="54006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 </a:t>
            </a:r>
            <a:r>
              <a:rPr lang="ja-JP" altLang="en-US" dirty="0">
                <a:solidFill>
                  <a:schemeClr val="tx1"/>
                </a:solidFill>
              </a:rPr>
              <a:t>くすりを　</a:t>
            </a:r>
            <a:r>
              <a:rPr lang="ja-JP" altLang="en-US" dirty="0">
                <a:solidFill>
                  <a:schemeClr val="accent2"/>
                </a:solidFill>
              </a:rPr>
              <a:t>のま</a:t>
            </a:r>
            <a:r>
              <a:rPr lang="ja-JP" altLang="en-US" dirty="0">
                <a:solidFill>
                  <a:schemeClr val="tx1"/>
                </a:solidFill>
              </a:rPr>
              <a:t>なくても　いいですか。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xmlns="" id="{C4B56997-416C-4566-ABE8-F07EEC9D8AB9}"/>
              </a:ext>
            </a:extLst>
          </p:cNvPr>
          <p:cNvSpPr/>
          <p:nvPr/>
        </p:nvSpPr>
        <p:spPr>
          <a:xfrm>
            <a:off x="611560" y="3069000"/>
            <a:ext cx="2664296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B1</a:t>
            </a:r>
            <a:r>
              <a:rPr lang="ja-JP" altLang="en-US" dirty="0">
                <a:solidFill>
                  <a:schemeClr val="tx1"/>
                </a:solidFill>
              </a:rPr>
              <a:t>　はい、いいです。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12729890-72EB-416F-B3C0-2321F05C9CF6}"/>
              </a:ext>
            </a:extLst>
          </p:cNvPr>
          <p:cNvSpPr/>
          <p:nvPr/>
        </p:nvSpPr>
        <p:spPr>
          <a:xfrm>
            <a:off x="3563888" y="3069000"/>
            <a:ext cx="5040560" cy="720000"/>
          </a:xfrm>
          <a:prstGeom prst="roundRect">
            <a:avLst/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B2</a:t>
            </a:r>
            <a:r>
              <a:rPr lang="ja-JP" altLang="en-US" dirty="0">
                <a:solidFill>
                  <a:schemeClr val="tx1"/>
                </a:solidFill>
              </a:rPr>
              <a:t>　いいえ、</a:t>
            </a:r>
            <a:r>
              <a:rPr lang="ja-JP" altLang="en-US" dirty="0">
                <a:solidFill>
                  <a:schemeClr val="accent6"/>
                </a:solidFill>
              </a:rPr>
              <a:t>のま</a:t>
            </a:r>
            <a:r>
              <a:rPr lang="ja-JP" altLang="en-US" dirty="0">
                <a:solidFill>
                  <a:schemeClr val="tx1"/>
                </a:solidFill>
              </a:rPr>
              <a:t>なければ　なりません。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xmlns="" id="{9A92DFB8-9A97-432C-8355-85AD8735FBE5}"/>
              </a:ext>
            </a:extLst>
          </p:cNvPr>
          <p:cNvSpPr/>
          <p:nvPr/>
        </p:nvSpPr>
        <p:spPr>
          <a:xfrm rot="7780131">
            <a:off x="2591160" y="2636912"/>
            <a:ext cx="288032" cy="23048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xmlns="" id="{C2BD40BB-D1A3-467B-9CE5-EA42C816D0D9}"/>
              </a:ext>
            </a:extLst>
          </p:cNvPr>
          <p:cNvSpPr/>
          <p:nvPr/>
        </p:nvSpPr>
        <p:spPr>
          <a:xfrm rot="3528948">
            <a:off x="5543489" y="2665666"/>
            <a:ext cx="288032" cy="23048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2B86033F-0DD4-4F35-911A-B0BF0D0DC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4327743"/>
            <a:ext cx="3491880" cy="2329738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B4676C6-3DA4-46EF-9335-04B3779518D1}"/>
              </a:ext>
            </a:extLst>
          </p:cNvPr>
          <p:cNvSpPr/>
          <p:nvPr/>
        </p:nvSpPr>
        <p:spPr>
          <a:xfrm>
            <a:off x="3312368" y="5980639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くすりを　のむ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2D55C4-DD06-4276-8CF0-9C1C934D47FF}"/>
              </a:ext>
            </a:extLst>
          </p:cNvPr>
          <p:cNvSpPr txBox="1"/>
          <p:nvPr/>
        </p:nvSpPr>
        <p:spPr>
          <a:xfrm>
            <a:off x="977359" y="1229619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81-3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448" y="12296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せんぱい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おしえる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～てくれる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かす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なおす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キムチ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980727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선배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가르치다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남이</a:t>
            </a:r>
            <a:r>
              <a:rPr lang="en-US" altLang="ko-KR" dirty="0"/>
              <a:t> </a:t>
            </a:r>
            <a:r>
              <a:rPr lang="ko-KR" altLang="en-US" dirty="0"/>
              <a:t>나에게</a:t>
            </a:r>
            <a:r>
              <a:rPr lang="en-US" altLang="ko-KR" dirty="0"/>
              <a:t>) ~</a:t>
            </a:r>
            <a:r>
              <a:rPr lang="ko-KR" altLang="en-US" dirty="0"/>
              <a:t>해 주다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빌려주다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고치다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김치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352887-9B5D-42F2-8027-9A41270254D5}"/>
              </a:ext>
            </a:extLst>
          </p:cNvPr>
          <p:cNvSpPr txBox="1"/>
          <p:nvPr/>
        </p:nvSpPr>
        <p:spPr>
          <a:xfrm>
            <a:off x="3995936" y="980728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さいふ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～なければなりません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おべんとう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じゅんび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くすりをのむ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908BB9-0E0B-49DF-BC58-0FF649DCA710}"/>
              </a:ext>
            </a:extLst>
          </p:cNvPr>
          <p:cNvSpPr txBox="1"/>
          <p:nvPr/>
        </p:nvSpPr>
        <p:spPr>
          <a:xfrm>
            <a:off x="6228183" y="980727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지갑</a:t>
            </a:r>
            <a:endParaRPr lang="en-US" altLang="ko-KR" dirty="0"/>
          </a:p>
          <a:p>
            <a:endParaRPr lang="en-US" altLang="ja-JP" dirty="0"/>
          </a:p>
          <a:p>
            <a:r>
              <a:rPr lang="en-US" altLang="ja-JP" dirty="0"/>
              <a:t>~</a:t>
            </a:r>
            <a:r>
              <a:rPr lang="ko-KR" altLang="en-US" dirty="0"/>
              <a:t>하지 않으면 안 됩니다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도시락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준비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약을 먹다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087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미키와 유나는 텔레비전을 보기 위해 켜려고 하고 있습니다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43F1F3C-C4AB-43B7-84C8-A1A4B1CA4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74" y="1700808"/>
            <a:ext cx="6554002" cy="4896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1684B8-FC04-4443-A25D-FA8AB769F9FD}"/>
              </a:ext>
            </a:extLst>
          </p:cNvPr>
          <p:cNvSpPr txBox="1"/>
          <p:nvPr/>
        </p:nvSpPr>
        <p:spPr>
          <a:xfrm>
            <a:off x="5508104" y="1686953"/>
            <a:ext cx="2016224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おかあさん、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テレビ　つかない。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007227-11C8-448D-BF9E-103B491CDB98}"/>
              </a:ext>
            </a:extLst>
          </p:cNvPr>
          <p:cNvSpPr txBox="1"/>
          <p:nvPr/>
        </p:nvSpPr>
        <p:spPr>
          <a:xfrm>
            <a:off x="4640022" y="2492896"/>
            <a:ext cx="2016224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あ、それ、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こわれちゃった。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0E417D-F8F6-4A18-9092-911BDF83A6BF}"/>
              </a:ext>
            </a:extLst>
          </p:cNvPr>
          <p:cNvSpPr txBox="1"/>
          <p:nvPr/>
        </p:nvSpPr>
        <p:spPr>
          <a:xfrm>
            <a:off x="4355976" y="5727562"/>
            <a:ext cx="2016224" cy="45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え！ショック！</a:t>
            </a:r>
            <a:endParaRPr lang="ko-KR" altLang="en-US" dirty="0"/>
          </a:p>
        </p:txBody>
      </p:sp>
      <p:pic>
        <p:nvPicPr>
          <p:cNvPr id="2" name="8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6942" y="1980254"/>
            <a:ext cx="360000" cy="360000"/>
          </a:xfrm>
          <a:prstGeom prst="rect">
            <a:avLst/>
          </a:prstGeom>
        </p:spPr>
      </p:pic>
      <p:pic>
        <p:nvPicPr>
          <p:cNvPr id="3" name="8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0732" y="2656902"/>
            <a:ext cx="360000" cy="360000"/>
          </a:xfrm>
          <a:prstGeom prst="rect">
            <a:avLst/>
          </a:prstGeom>
        </p:spPr>
      </p:pic>
      <p:pic>
        <p:nvPicPr>
          <p:cNvPr id="7" name="82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7244" y="578233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FD196C1-B987-4015-B451-52C4C8F61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27" y="1181630"/>
            <a:ext cx="5143189" cy="5510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1684B8-FC04-4443-A25D-FA8AB769F9FD}"/>
              </a:ext>
            </a:extLst>
          </p:cNvPr>
          <p:cNvSpPr txBox="1"/>
          <p:nvPr/>
        </p:nvSpPr>
        <p:spPr>
          <a:xfrm>
            <a:off x="2843808" y="1454485"/>
            <a:ext cx="3960440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この　テレビ　どう　するん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ですか。すてるんですか。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0E417D-F8F6-4A18-9092-911BDF83A6BF}"/>
              </a:ext>
            </a:extLst>
          </p:cNvPr>
          <p:cNvSpPr txBox="1"/>
          <p:nvPr/>
        </p:nvSpPr>
        <p:spPr>
          <a:xfrm>
            <a:off x="2843808" y="4653136"/>
            <a:ext cx="37997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ううん、テレビは　すてちゃ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だめ。リサイクルしなければ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ならないの。</a:t>
            </a:r>
            <a:endParaRPr lang="ko-KR" altLang="en-US" dirty="0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9832" y="1709380"/>
            <a:ext cx="360000" cy="360000"/>
          </a:xfrm>
          <a:prstGeom prst="rect">
            <a:avLst/>
          </a:prstGeom>
        </p:spPr>
      </p:pic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6192" y="51425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F477929-4A55-4A36-B7DE-9CDF311D1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" y="2412646"/>
            <a:ext cx="8894179" cy="1900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1684B8-FC04-4443-A25D-FA8AB769F9FD}"/>
              </a:ext>
            </a:extLst>
          </p:cNvPr>
          <p:cNvSpPr txBox="1"/>
          <p:nvPr/>
        </p:nvSpPr>
        <p:spPr>
          <a:xfrm>
            <a:off x="1115616" y="2856624"/>
            <a:ext cx="2016224" cy="128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りさいくる？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どこに　持って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いくんですか。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0E417D-F8F6-4A18-9092-911BDF83A6BF}"/>
              </a:ext>
            </a:extLst>
          </p:cNvPr>
          <p:cNvSpPr txBox="1"/>
          <p:nvPr/>
        </p:nvSpPr>
        <p:spPr>
          <a:xfrm>
            <a:off x="5638265" y="2466762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持って　いかなくても　いいのよ。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店の　人が　リサイクル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こうじょうまで　はこんで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くれるから。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10C15B-E1F3-4BAD-9702-44F885C9974D}"/>
              </a:ext>
            </a:extLst>
          </p:cNvPr>
          <p:cNvSpPr txBox="1"/>
          <p:nvPr/>
        </p:nvSpPr>
        <p:spPr>
          <a:xfrm>
            <a:off x="1952280" y="3226081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も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D037E7-C8C0-4C44-85DC-6A1D0DB9A49A}"/>
              </a:ext>
            </a:extLst>
          </p:cNvPr>
          <p:cNvSpPr txBox="1"/>
          <p:nvPr/>
        </p:nvSpPr>
        <p:spPr>
          <a:xfrm>
            <a:off x="5724128" y="2439176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も</a:t>
            </a:r>
            <a:endParaRPr lang="ko-KR" alt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BB3C8-F13E-463C-B986-5CE8A4ECC8CF}"/>
              </a:ext>
            </a:extLst>
          </p:cNvPr>
          <p:cNvSpPr txBox="1"/>
          <p:nvPr/>
        </p:nvSpPr>
        <p:spPr>
          <a:xfrm>
            <a:off x="5660120" y="2841473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みせ</a:t>
            </a:r>
            <a:endParaRPr lang="ko-KR" altLang="en-US" sz="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61FE4C-8014-427E-9CAB-5A73DD89D848}"/>
              </a:ext>
            </a:extLst>
          </p:cNvPr>
          <p:cNvSpPr txBox="1"/>
          <p:nvPr/>
        </p:nvSpPr>
        <p:spPr>
          <a:xfrm>
            <a:off x="6276526" y="2841472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ひと</a:t>
            </a:r>
            <a:endParaRPr lang="ko-KR" altLang="en-US" sz="7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2586438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1256" y="37799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3DC6C0-C5E6-46EB-9061-5B299F656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81" y="1135910"/>
            <a:ext cx="6707282" cy="5605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1684B8-FC04-4443-A25D-FA8AB769F9FD}"/>
              </a:ext>
            </a:extLst>
          </p:cNvPr>
          <p:cNvSpPr txBox="1"/>
          <p:nvPr/>
        </p:nvSpPr>
        <p:spPr>
          <a:xfrm>
            <a:off x="4211960" y="1772816"/>
            <a:ext cx="29523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ううん、テレビを　かった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時に　リサイクルの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お金も　はらったのよ。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0E417D-F8F6-4A18-9092-911BDF83A6BF}"/>
              </a:ext>
            </a:extLst>
          </p:cNvPr>
          <p:cNvSpPr txBox="1"/>
          <p:nvPr/>
        </p:nvSpPr>
        <p:spPr>
          <a:xfrm>
            <a:off x="2123728" y="2885492"/>
            <a:ext cx="2016224" cy="45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ただですか。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B8223A-3831-4B9B-B3E7-E37F694EAC5D}"/>
              </a:ext>
            </a:extLst>
          </p:cNvPr>
          <p:cNvSpPr txBox="1"/>
          <p:nvPr/>
        </p:nvSpPr>
        <p:spPr>
          <a:xfrm>
            <a:off x="4247392" y="2151144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とき</a:t>
            </a:r>
            <a:endParaRPr lang="ko-KR" altLang="en-US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0CC172-74F7-4F44-862C-58C0E8067232}"/>
              </a:ext>
            </a:extLst>
          </p:cNvPr>
          <p:cNvSpPr txBox="1"/>
          <p:nvPr/>
        </p:nvSpPr>
        <p:spPr>
          <a:xfrm>
            <a:off x="4454272" y="2560925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かね</a:t>
            </a:r>
            <a:endParaRPr lang="ko-KR" altLang="en-US" sz="7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6476" y="3003673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2160" y="30298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2" y="1061279"/>
            <a:ext cx="3094326" cy="288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9" y="1042429"/>
            <a:ext cx="2996625" cy="28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 듣고 재활용 과정에 대해 생각해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7" name="78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5576" y="1115295"/>
            <a:ext cx="360000" cy="360000"/>
          </a:xfrm>
          <a:prstGeom prst="rect">
            <a:avLst/>
          </a:prstGeom>
        </p:spPr>
      </p:pic>
      <p:pic>
        <p:nvPicPr>
          <p:cNvPr id="8" name="78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9242" y="1137575"/>
            <a:ext cx="360000" cy="360000"/>
          </a:xfrm>
          <a:prstGeom prst="rect">
            <a:avLst/>
          </a:prstGeom>
        </p:spPr>
      </p:pic>
      <p:pic>
        <p:nvPicPr>
          <p:cNvPr id="9" name="78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0518" y="6346824"/>
            <a:ext cx="360000" cy="360000"/>
          </a:xfrm>
          <a:prstGeom prst="rect">
            <a:avLst/>
          </a:prstGeom>
        </p:spPr>
      </p:pic>
      <p:pic>
        <p:nvPicPr>
          <p:cNvPr id="10" name="78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04088" y="6381328"/>
            <a:ext cx="360000" cy="36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41279"/>
            <a:ext cx="3489610" cy="288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90" y="3941279"/>
            <a:ext cx="2964014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D8AD8A-57AE-4BB0-A595-79659ADDA858}"/>
              </a:ext>
            </a:extLst>
          </p:cNvPr>
          <p:cNvSpPr txBox="1"/>
          <p:nvPr/>
        </p:nvSpPr>
        <p:spPr>
          <a:xfrm>
            <a:off x="1564993" y="1115452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➊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でんわする。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D8AD8A-57AE-4BB0-A595-79659ADDA858}"/>
              </a:ext>
            </a:extLst>
          </p:cNvPr>
          <p:cNvSpPr txBox="1"/>
          <p:nvPr/>
        </p:nvSpPr>
        <p:spPr>
          <a:xfrm>
            <a:off x="4941362" y="1131841"/>
            <a:ext cx="2510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accent5"/>
                </a:solidFill>
                <a:latin typeface="ＭＳ Ｐゴシック"/>
              </a:rPr>
              <a:t>➋</a:t>
            </a:r>
            <a:r>
              <a:rPr lang="ko-KR" altLang="en-US" sz="1600" dirty="0" smtClean="0">
                <a:latin typeface="ＭＳ Ｐゴシック"/>
              </a:rPr>
              <a:t> </a:t>
            </a:r>
            <a:r>
              <a:rPr lang="ja-JP" altLang="en-US" sz="1600" dirty="0" smtClean="0">
                <a:latin typeface="ＭＳ Ｐゴシック"/>
              </a:rPr>
              <a:t>テレビを　とりに　くる。</a:t>
            </a:r>
            <a:endParaRPr lang="ko-KR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D8AD8A-57AE-4BB0-A595-79659ADDA858}"/>
              </a:ext>
            </a:extLst>
          </p:cNvPr>
          <p:cNvSpPr txBox="1"/>
          <p:nvPr/>
        </p:nvSpPr>
        <p:spPr>
          <a:xfrm>
            <a:off x="1475656" y="6356684"/>
            <a:ext cx="3005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accent5"/>
                </a:solidFill>
                <a:latin typeface="ＭＳ Ｐゴシック"/>
              </a:rPr>
              <a:t>➌</a:t>
            </a:r>
            <a:r>
              <a:rPr lang="ko-KR" altLang="en-US" sz="1600" dirty="0" smtClean="0">
                <a:latin typeface="ＭＳ Ｐゴシック"/>
              </a:rPr>
              <a:t> </a:t>
            </a:r>
            <a:r>
              <a:rPr lang="ja-JP" altLang="en-US" sz="1600" dirty="0" smtClean="0">
                <a:latin typeface="ＭＳ Ｐゴシック"/>
              </a:rPr>
              <a:t>こうじょうに　持って　いく。</a:t>
            </a:r>
            <a:endParaRPr lang="ko-KR" alt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D8AD8A-57AE-4BB0-A595-79659ADDA858}"/>
              </a:ext>
            </a:extLst>
          </p:cNvPr>
          <p:cNvSpPr txBox="1"/>
          <p:nvPr/>
        </p:nvSpPr>
        <p:spPr>
          <a:xfrm>
            <a:off x="5750006" y="6398580"/>
            <a:ext cx="2091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➍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リサイクルする。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FC5CBD4-095E-4F99-85FA-7B3259F37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19772"/>
            <a:ext cx="5904656" cy="564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1684B8-FC04-4443-A25D-FA8AB769F9FD}"/>
              </a:ext>
            </a:extLst>
          </p:cNvPr>
          <p:cNvSpPr txBox="1"/>
          <p:nvPr/>
        </p:nvSpPr>
        <p:spPr>
          <a:xfrm>
            <a:off x="2627784" y="1412776"/>
            <a:ext cx="4536504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おかあさん、ごはん　食べて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dirty="0"/>
              <a:t>から　テレビ　かいに　行こうよ。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0E417D-F8F6-4A18-9092-911BDF83A6BF}"/>
              </a:ext>
            </a:extLst>
          </p:cNvPr>
          <p:cNvSpPr txBox="1"/>
          <p:nvPr/>
        </p:nvSpPr>
        <p:spPr>
          <a:xfrm>
            <a:off x="4139952" y="5727562"/>
            <a:ext cx="2016224" cy="45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/>
              <a:t>そうだね。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2FCE36-ED36-41E1-8C7F-E1664765A02A}"/>
              </a:ext>
            </a:extLst>
          </p:cNvPr>
          <p:cNvSpPr txBox="1"/>
          <p:nvPr/>
        </p:nvSpPr>
        <p:spPr>
          <a:xfrm>
            <a:off x="5544680" y="137620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た</a:t>
            </a:r>
            <a:endParaRPr lang="ko-KR" altLang="en-US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57FF02-F672-4455-B931-7CDB1D8BEC36}"/>
              </a:ext>
            </a:extLst>
          </p:cNvPr>
          <p:cNvSpPr txBox="1"/>
          <p:nvPr/>
        </p:nvSpPr>
        <p:spPr>
          <a:xfrm>
            <a:off x="5481816" y="1788785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</a:t>
            </a:r>
            <a:endParaRPr lang="ko-KR" altLang="en-US" sz="7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56" y="1667671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830" y="581393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8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つく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ショック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だめだ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～なければならない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どこ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店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はこぶ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ただ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お金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기계</a:t>
            </a:r>
            <a:r>
              <a:rPr lang="en-US" altLang="ko-KR" dirty="0"/>
              <a:t>, </a:t>
            </a:r>
            <a:r>
              <a:rPr lang="ko-KR" altLang="en-US" dirty="0"/>
              <a:t>전기 등이</a:t>
            </a:r>
            <a:r>
              <a:rPr lang="en-US" altLang="ko-KR" dirty="0"/>
              <a:t>) </a:t>
            </a:r>
            <a:r>
              <a:rPr lang="ko-KR" altLang="en-US" dirty="0"/>
              <a:t>켜지다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충격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안 된다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~</a:t>
            </a:r>
            <a:r>
              <a:rPr lang="ko-KR" altLang="en-US" dirty="0"/>
              <a:t>하지 않으면 안 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어디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가게</a:t>
            </a:r>
            <a:r>
              <a:rPr lang="en-US" altLang="ko-KR" dirty="0"/>
              <a:t>, </a:t>
            </a:r>
            <a:r>
              <a:rPr lang="ko-KR" altLang="en-US" dirty="0"/>
              <a:t>상점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옮기다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공짜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때</a:t>
            </a:r>
            <a:r>
              <a:rPr lang="en-US" altLang="ko-KR" dirty="0"/>
              <a:t>, </a:t>
            </a:r>
            <a:r>
              <a:rPr lang="ko-KR" altLang="en-US" dirty="0"/>
              <a:t>시기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돈</a:t>
            </a:r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5297706" y="980727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はらう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ごはん</a:t>
            </a:r>
            <a:endParaRPr lang="en-US" altLang="ja-JP" dirty="0"/>
          </a:p>
        </p:txBody>
      </p:sp>
      <p:sp>
        <p:nvSpPr>
          <p:cNvPr id="5" name="TextBox 4"/>
          <p:cNvSpPr txBox="1"/>
          <p:nvPr/>
        </p:nvSpPr>
        <p:spPr>
          <a:xfrm>
            <a:off x="7313930" y="980726"/>
            <a:ext cx="1434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지불하다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밥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438269" y="5232303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とき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125" y="5791099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269" y="3588985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みせ</a:t>
            </a:r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4335743-FE8F-4881-AEA4-303E64A87F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00"/>
          <a:stretch/>
        </p:blipFill>
        <p:spPr>
          <a:xfrm>
            <a:off x="666661" y="4650890"/>
            <a:ext cx="1905466" cy="1350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F777396D-3CE9-4415-A2B3-C2E08CFA2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0" y="1532110"/>
            <a:ext cx="819150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주어진 문장을 이용하여 보기와 같이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52CD3E-A840-42D5-9153-98680839E1BB}"/>
              </a:ext>
            </a:extLst>
          </p:cNvPr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EF569D-133D-45C1-B776-632F3F70CAF8}"/>
              </a:ext>
            </a:extLst>
          </p:cNvPr>
          <p:cNvSpPr txBox="1"/>
          <p:nvPr/>
        </p:nvSpPr>
        <p:spPr>
          <a:xfrm>
            <a:off x="3095836" y="4494719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/>
              <a:t>	</a:t>
            </a:r>
            <a:r>
              <a:rPr lang="ja-JP" altLang="en-US" dirty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1"/>
                </a:solidFill>
              </a:rPr>
              <a:t>B</a:t>
            </a: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コンビニで　おにぎりを　かっ</a:t>
            </a:r>
            <a:r>
              <a:rPr lang="ja-JP" altLang="en-US" dirty="0"/>
              <a:t>てから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としょかんに　行き</a:t>
            </a:r>
            <a:r>
              <a:rPr lang="ja-JP" altLang="en-US" dirty="0"/>
              <a:t>ます。</a:t>
            </a:r>
            <a:endParaRPr lang="en-US" altLang="ja-JP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EB695B-C74F-4375-9E95-3A08C82A817E}"/>
              </a:ext>
            </a:extLst>
          </p:cNvPr>
          <p:cNvSpPr txBox="1"/>
          <p:nvPr/>
        </p:nvSpPr>
        <p:spPr>
          <a:xfrm>
            <a:off x="3095836" y="1822025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/>
              <a:t>	</a:t>
            </a:r>
            <a:r>
              <a:rPr lang="ja-JP" altLang="en-US" dirty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1"/>
                </a:solidFill>
              </a:rPr>
              <a:t>B</a:t>
            </a: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ごはんを　食べ</a:t>
            </a:r>
            <a:r>
              <a:rPr lang="ja-JP" altLang="en-US" dirty="0"/>
              <a:t>てから　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テレビを</a:t>
            </a:r>
            <a:r>
              <a:rPr lang="en-US" altLang="ja-JP" dirty="0">
                <a:solidFill>
                  <a:schemeClr val="accent5"/>
                </a:solidFill>
              </a:rPr>
              <a:t>	</a:t>
            </a:r>
            <a:r>
              <a:rPr lang="ja-JP" altLang="en-US" dirty="0">
                <a:solidFill>
                  <a:schemeClr val="accent5"/>
                </a:solidFill>
              </a:rPr>
              <a:t>かいに　行き</a:t>
            </a:r>
            <a:r>
              <a:rPr lang="ja-JP" altLang="en-US" dirty="0"/>
              <a:t>ます。</a:t>
            </a:r>
            <a:endParaRPr lang="en-US" altLang="ja-JP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ADB530FF-C4EE-4CF2-8564-927630543C81}"/>
              </a:ext>
            </a:extLst>
          </p:cNvPr>
          <p:cNvSpPr/>
          <p:nvPr/>
        </p:nvSpPr>
        <p:spPr>
          <a:xfrm>
            <a:off x="179512" y="1900526"/>
            <a:ext cx="2448272" cy="135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ごはんを　食べる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テレビを　かいに　行く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B6680C-F382-43E4-9C1B-48D98A319E7C}"/>
              </a:ext>
            </a:extLst>
          </p:cNvPr>
          <p:cNvSpPr txBox="1"/>
          <p:nvPr/>
        </p:nvSpPr>
        <p:spPr>
          <a:xfrm>
            <a:off x="5013192" y="1887758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なに</a:t>
            </a:r>
            <a:endParaRPr lang="ko-KR" altLang="en-US" sz="7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2D51BAD-945B-4819-A216-E00E8767DA55}"/>
              </a:ext>
            </a:extLst>
          </p:cNvPr>
          <p:cNvSpPr txBox="1"/>
          <p:nvPr/>
        </p:nvSpPr>
        <p:spPr>
          <a:xfrm>
            <a:off x="5031480" y="4562840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なに</a:t>
            </a:r>
            <a:endParaRPr lang="ko-KR" altLang="en-US" sz="7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041EE01-5988-4EF9-92D8-1C1B06083118}"/>
              </a:ext>
            </a:extLst>
          </p:cNvPr>
          <p:cNvSpPr txBox="1"/>
          <p:nvPr/>
        </p:nvSpPr>
        <p:spPr>
          <a:xfrm>
            <a:off x="5085200" y="2437825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た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B650D4E-BFF2-4E49-B009-F000C75490D1}"/>
              </a:ext>
            </a:extLst>
          </p:cNvPr>
          <p:cNvSpPr txBox="1"/>
          <p:nvPr/>
        </p:nvSpPr>
        <p:spPr>
          <a:xfrm>
            <a:off x="5813280" y="2979808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い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9809A4A-A5F4-4A74-9E71-0FEC5A6623B3}"/>
              </a:ext>
            </a:extLst>
          </p:cNvPr>
          <p:cNvSpPr txBox="1"/>
          <p:nvPr/>
        </p:nvSpPr>
        <p:spPr>
          <a:xfrm>
            <a:off x="5426928" y="5658929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い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pic>
        <p:nvPicPr>
          <p:cNvPr id="4" name="83-2-0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9304" y="1540526"/>
            <a:ext cx="360000" cy="360000"/>
          </a:xfrm>
          <a:prstGeom prst="rect">
            <a:avLst/>
          </a:prstGeom>
        </p:spPr>
      </p:pic>
      <p:pic>
        <p:nvPicPr>
          <p:cNvPr id="6" name="83-2-1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350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714E358-8A75-4413-AD87-BF35579B48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35300"/>
          <a:stretch/>
        </p:blipFill>
        <p:spPr>
          <a:xfrm>
            <a:off x="679601" y="1897764"/>
            <a:ext cx="1879586" cy="135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18F8E4BF-784D-4742-9F4D-4DA602221C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0"/>
          <a:stretch/>
        </p:blipFill>
        <p:spPr>
          <a:xfrm>
            <a:off x="666661" y="4650890"/>
            <a:ext cx="1905466" cy="135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52CD3E-A840-42D5-9153-98680839E1BB}"/>
              </a:ext>
            </a:extLst>
          </p:cNvPr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8616A48-6977-41F8-949F-20E85391CAAE}"/>
              </a:ext>
            </a:extLst>
          </p:cNvPr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  <a:ea typeface="맑은 고딕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4E2FA6-824E-44DD-90AA-0569A8140C41}"/>
              </a:ext>
            </a:extLst>
          </p:cNvPr>
          <p:cNvSpPr txBox="1"/>
          <p:nvPr/>
        </p:nvSpPr>
        <p:spPr>
          <a:xfrm>
            <a:off x="3095836" y="4494719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/>
              <a:t>	</a:t>
            </a:r>
            <a:r>
              <a:rPr lang="ja-JP" altLang="en-US" dirty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1"/>
                </a:solidFill>
              </a:rPr>
              <a:t>B</a:t>
            </a: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サッカーの　しあいを　し</a:t>
            </a:r>
            <a:r>
              <a:rPr lang="ja-JP" altLang="en-US" dirty="0"/>
              <a:t>てから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うちへ　帰り</a:t>
            </a:r>
            <a:r>
              <a:rPr lang="ja-JP" altLang="en-US" dirty="0"/>
              <a:t>ます。</a:t>
            </a:r>
            <a:endParaRPr lang="en-US" altLang="ja-JP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EE90EF-74B2-487F-B18B-4A986B653BD1}"/>
              </a:ext>
            </a:extLst>
          </p:cNvPr>
          <p:cNvSpPr txBox="1"/>
          <p:nvPr/>
        </p:nvSpPr>
        <p:spPr>
          <a:xfrm>
            <a:off x="3095836" y="1822025"/>
            <a:ext cx="5868652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/>
              <a:t>	</a:t>
            </a:r>
            <a:r>
              <a:rPr lang="ja-JP" altLang="en-US" dirty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1"/>
                </a:solidFill>
              </a:rPr>
              <a:t>B</a:t>
            </a: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はなびを　見に　行っ</a:t>
            </a:r>
            <a:r>
              <a:rPr lang="ja-JP" altLang="en-US" dirty="0"/>
              <a:t>てから　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やきそばを　食べ</a:t>
            </a:r>
            <a:r>
              <a:rPr lang="ja-JP" altLang="en-US" dirty="0"/>
              <a:t>ます。</a:t>
            </a:r>
            <a:endParaRPr lang="en-US" altLang="ja-JP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64FB7E-0EB0-4DCC-9E62-61262DC7DE2B}"/>
              </a:ext>
            </a:extLst>
          </p:cNvPr>
          <p:cNvSpPr txBox="1"/>
          <p:nvPr/>
        </p:nvSpPr>
        <p:spPr>
          <a:xfrm>
            <a:off x="5013192" y="1887758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なに</a:t>
            </a:r>
            <a:endParaRPr lang="ko-KR" altLang="en-US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F38B6D2-6359-404D-BB92-EA14794C5148}"/>
              </a:ext>
            </a:extLst>
          </p:cNvPr>
          <p:cNvSpPr txBox="1"/>
          <p:nvPr/>
        </p:nvSpPr>
        <p:spPr>
          <a:xfrm>
            <a:off x="5031480" y="4562840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なに</a:t>
            </a:r>
            <a:endParaRPr lang="ko-KR" altLang="en-US" sz="7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09A5BD-7E16-471E-BD62-4C927550CD6C}"/>
              </a:ext>
            </a:extLst>
          </p:cNvPr>
          <p:cNvSpPr txBox="1"/>
          <p:nvPr/>
        </p:nvSpPr>
        <p:spPr>
          <a:xfrm>
            <a:off x="5085200" y="2437825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み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FDE419-1AE9-4BED-93F2-711FCFB88B42}"/>
              </a:ext>
            </a:extLst>
          </p:cNvPr>
          <p:cNvSpPr txBox="1"/>
          <p:nvPr/>
        </p:nvSpPr>
        <p:spPr>
          <a:xfrm>
            <a:off x="5282936" y="2979808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た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54A103-A972-4300-9258-A02B9D3A74BF}"/>
              </a:ext>
            </a:extLst>
          </p:cNvPr>
          <p:cNvSpPr txBox="1"/>
          <p:nvPr/>
        </p:nvSpPr>
        <p:spPr>
          <a:xfrm>
            <a:off x="4788024" y="5658929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かえ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C0C6678-C275-45C9-B310-AB53D755E34D}"/>
              </a:ext>
            </a:extLst>
          </p:cNvPr>
          <p:cNvSpPr txBox="1"/>
          <p:nvPr/>
        </p:nvSpPr>
        <p:spPr>
          <a:xfrm>
            <a:off x="5711919" y="2431981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い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pic>
        <p:nvPicPr>
          <p:cNvPr id="2" name="83-2-2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761" y="1537764"/>
            <a:ext cx="360000" cy="360000"/>
          </a:xfrm>
          <a:prstGeom prst="rect">
            <a:avLst/>
          </a:prstGeom>
        </p:spPr>
      </p:pic>
      <p:pic>
        <p:nvPicPr>
          <p:cNvPr id="3" name="83-2-3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761" y="42871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おにぎり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はなび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やきそば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サッカー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しあい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帰る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980727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주먹밥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불꽃놀이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야키소바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축구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시합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돌아가다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FA1FC7-6DE2-42EA-9349-66042F62FB92}"/>
              </a:ext>
            </a:extLst>
          </p:cNvPr>
          <p:cNvSpPr txBox="1"/>
          <p:nvPr/>
        </p:nvSpPr>
        <p:spPr>
          <a:xfrm>
            <a:off x="711000" y="3600448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かえ</a:t>
            </a:r>
            <a:endParaRPr lang="en-US" altLang="ko-KR" sz="700" dirty="0"/>
          </a:p>
        </p:txBody>
      </p:sp>
    </p:spTree>
    <p:extLst>
      <p:ext uri="{BB962C8B-B14F-4D97-AF65-F5344CB8AC3E}">
        <p14:creationId xmlns:p14="http://schemas.microsoft.com/office/powerpoint/2010/main" val="8453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220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주어진 문장을 읽고 질문에 </a:t>
            </a:r>
            <a:r>
              <a:rPr lang="en-US" altLang="ko-KR" sz="1400" dirty="0"/>
              <a:t>O </a:t>
            </a:r>
            <a:r>
              <a:rPr lang="ko-KR" altLang="en-US" sz="1400" dirty="0"/>
              <a:t>또는 </a:t>
            </a:r>
            <a:r>
              <a:rPr lang="en-US" altLang="ko-KR" sz="1400" dirty="0"/>
              <a:t>X</a:t>
            </a:r>
            <a:r>
              <a:rPr lang="ko-KR" altLang="en-US" sz="1400" dirty="0"/>
              <a:t>로 답해 봅시다</a:t>
            </a:r>
            <a:r>
              <a:rPr lang="en-US" altLang="ko-KR" sz="1400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4562B7C2-9C7D-4470-8B20-3D061B661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72" y="1124744"/>
            <a:ext cx="7442655" cy="4248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D67D80-7326-4216-A7E0-EEDF7A0281CA}"/>
              </a:ext>
            </a:extLst>
          </p:cNvPr>
          <p:cNvSpPr txBox="1"/>
          <p:nvPr/>
        </p:nvSpPr>
        <p:spPr>
          <a:xfrm>
            <a:off x="116648" y="5373216"/>
            <a:ext cx="88924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ＭＳ Ｐゴシック" panose="020B0600070205080204" pitchFamily="34" charset="-128"/>
              </a:rPr>
              <a:t>➊</a:t>
            </a:r>
            <a:r>
              <a:rPr lang="ko-KR" altLang="en-US" dirty="0">
                <a:latin typeface="ＭＳ Ｐゴシック" panose="020B0600070205080204" pitchFamily="34" charset="-128"/>
              </a:rPr>
              <a:t> 일본에서는 텔레비전이나 냉장고 등이 </a:t>
            </a:r>
            <a:r>
              <a:rPr lang="ko-KR" altLang="en-US" dirty="0" err="1">
                <a:latin typeface="ＭＳ Ｐゴシック" panose="020B0600070205080204" pitchFamily="34" charset="-128"/>
              </a:rPr>
              <a:t>고장나면</a:t>
            </a:r>
            <a:r>
              <a:rPr lang="ko-KR" altLang="en-US" dirty="0">
                <a:latin typeface="ＭＳ Ｐゴシック" panose="020B0600070205080204" pitchFamily="34" charset="-128"/>
              </a:rPr>
              <a:t> 바로 버리면 된다</a:t>
            </a:r>
            <a:r>
              <a:rPr lang="en-US" altLang="ko-KR" dirty="0">
                <a:latin typeface="ＭＳ Ｐゴシック" panose="020B0600070205080204" pitchFamily="34" charset="-128"/>
              </a:rPr>
              <a:t>. (          )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ＭＳ Ｐゴシック" panose="020B0600070205080204" pitchFamily="34" charset="-128"/>
              </a:rPr>
              <a:t>➋</a:t>
            </a:r>
            <a:r>
              <a:rPr lang="ko-KR" altLang="en-US" dirty="0">
                <a:latin typeface="ＭＳ Ｐゴシック" panose="020B0600070205080204" pitchFamily="34" charset="-128"/>
              </a:rPr>
              <a:t> 텔레비전 등을 구입할 때 재활용 비용을 미리 지불한다</a:t>
            </a:r>
            <a:r>
              <a:rPr lang="en-US" altLang="ko-KR" dirty="0">
                <a:latin typeface="ＭＳ Ｐゴシック" panose="020B0600070205080204" pitchFamily="34" charset="-128"/>
              </a:rPr>
              <a:t>. (          )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ＭＳ Ｐゴシック" panose="020B0600070205080204" pitchFamily="34" charset="-128"/>
              </a:rPr>
              <a:t>➌</a:t>
            </a:r>
            <a:r>
              <a:rPr lang="ko-KR" altLang="en-US" dirty="0">
                <a:latin typeface="ＭＳ Ｐゴシック" panose="020B0600070205080204" pitchFamily="34" charset="-128"/>
              </a:rPr>
              <a:t> 재활용 공장에서는 사용할 수 있는 부품을 이용해서 새로운 물건을 만든다</a:t>
            </a:r>
            <a:r>
              <a:rPr lang="en-US" altLang="ko-KR" dirty="0">
                <a:latin typeface="ＭＳ Ｐゴシック" panose="020B0600070205080204" pitchFamily="34" charset="-128"/>
              </a:rPr>
              <a:t>. (          )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6DD1C15-C5A9-452B-AD21-C9FDA894A317}"/>
              </a:ext>
            </a:extLst>
          </p:cNvPr>
          <p:cNvSpPr txBox="1"/>
          <p:nvPr/>
        </p:nvSpPr>
        <p:spPr>
          <a:xfrm>
            <a:off x="7524328" y="543414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81A4F7-BA88-4739-83F4-D4CCCB916353}"/>
              </a:ext>
            </a:extLst>
          </p:cNvPr>
          <p:cNvSpPr txBox="1"/>
          <p:nvPr/>
        </p:nvSpPr>
        <p:spPr>
          <a:xfrm>
            <a:off x="6372200" y="58644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F3FAD82-A624-4C05-A6E3-6B9138450C16}"/>
              </a:ext>
            </a:extLst>
          </p:cNvPr>
          <p:cNvSpPr txBox="1"/>
          <p:nvPr/>
        </p:nvSpPr>
        <p:spPr>
          <a:xfrm>
            <a:off x="8366140" y="627259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662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れいぞうこ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～など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まず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そして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ふるい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なる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ぶひん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りよう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新しい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もの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냉장고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~</a:t>
            </a:r>
            <a:r>
              <a:rPr lang="ko-KR" altLang="en-US" dirty="0"/>
              <a:t>등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우선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그리고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넓다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부품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이용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새롭다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~</a:t>
            </a:r>
            <a:r>
              <a:rPr lang="ko-KR" altLang="en-US" dirty="0"/>
              <a:t>것</a:t>
            </a: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670881" y="5245169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あたら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7333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주어진 단어를 이용하여 보기와 같이 바꾸어 쓴 후</a:t>
            </a:r>
            <a:r>
              <a:rPr lang="en-US" altLang="ko-KR" sz="1400" dirty="0"/>
              <a:t>, </a:t>
            </a:r>
            <a:r>
              <a:rPr lang="ko-KR" altLang="en-US" sz="1400" dirty="0"/>
              <a:t>읽어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20268"/>
            <a:ext cx="819150" cy="419100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611560" y="2204864"/>
            <a:ext cx="7920880" cy="1224136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rgbClr val="8064A2"/>
                </a:solidFill>
              </a:rPr>
              <a:t>		A</a:t>
            </a:r>
            <a:r>
              <a:rPr lang="en-US" altLang="ja-JP" dirty="0">
                <a:solidFill>
                  <a:prstClr val="black"/>
                </a:solidFill>
              </a:rPr>
              <a:t>	</a:t>
            </a:r>
            <a:r>
              <a:rPr lang="ja-JP" altLang="en-US" dirty="0">
                <a:solidFill>
                  <a:prstClr val="black"/>
                </a:solidFill>
              </a:rPr>
              <a:t>かぎを　持って　いかなければ　なりませんか。</a:t>
            </a:r>
            <a:endParaRPr lang="en-US" altLang="ja-JP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rgbClr val="4F81BD"/>
                </a:solidFill>
              </a:rPr>
              <a:t>		B</a:t>
            </a:r>
            <a:r>
              <a:rPr lang="en-US" altLang="ja-JP" dirty="0">
                <a:solidFill>
                  <a:prstClr val="black"/>
                </a:solidFill>
              </a:rPr>
              <a:t>	</a:t>
            </a:r>
            <a:r>
              <a:rPr lang="ja-JP" altLang="en-US" dirty="0">
                <a:solidFill>
                  <a:schemeClr val="tx1"/>
                </a:solidFill>
              </a:rPr>
              <a:t>いいえ、</a:t>
            </a:r>
            <a:r>
              <a:rPr lang="ja-JP" altLang="en-US" dirty="0">
                <a:solidFill>
                  <a:schemeClr val="accent2"/>
                </a:solidFill>
              </a:rPr>
              <a:t>持って　いかなくても　いいです</a:t>
            </a:r>
            <a:r>
              <a:rPr lang="ja-JP" altLang="en-US" dirty="0">
                <a:solidFill>
                  <a:schemeClr val="tx1"/>
                </a:solidFill>
              </a:rPr>
              <a:t>。　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CF29E28E-D089-475C-AF91-9322F14132A7}"/>
              </a:ext>
            </a:extLst>
          </p:cNvPr>
          <p:cNvSpPr/>
          <p:nvPr/>
        </p:nvSpPr>
        <p:spPr>
          <a:xfrm>
            <a:off x="854646" y="2456892"/>
            <a:ext cx="1440160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持っていく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2F24857-0481-4EAF-B72F-4C70E48154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854806" y="3625940"/>
            <a:ext cx="1440000" cy="108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805DB64-4877-45DB-8807-7A81637178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54646" y="5301208"/>
            <a:ext cx="1440000" cy="1080000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xmlns="" id="{C8E1F4C3-0119-400C-9DFF-FA4A9B0476C7}"/>
              </a:ext>
            </a:extLst>
          </p:cNvPr>
          <p:cNvSpPr/>
          <p:nvPr/>
        </p:nvSpPr>
        <p:spPr>
          <a:xfrm>
            <a:off x="854486" y="4509180"/>
            <a:ext cx="144016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出す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xmlns="" id="{EA5F0954-8C0C-4F08-B2B0-2C37F5366F81}"/>
              </a:ext>
            </a:extLst>
          </p:cNvPr>
          <p:cNvSpPr/>
          <p:nvPr/>
        </p:nvSpPr>
        <p:spPr>
          <a:xfrm>
            <a:off x="854486" y="6129360"/>
            <a:ext cx="1440160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かく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818FFB4A-7B21-44A5-9891-6C9F9AAFA5DB}"/>
              </a:ext>
            </a:extLst>
          </p:cNvPr>
          <p:cNvSpPr/>
          <p:nvPr/>
        </p:nvSpPr>
        <p:spPr>
          <a:xfrm>
            <a:off x="438988" y="362893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➊</a:t>
            </a:r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8553A992-E7C5-48B1-B901-08E8DCBA73E5}"/>
              </a:ext>
            </a:extLst>
          </p:cNvPr>
          <p:cNvSpPr/>
          <p:nvPr/>
        </p:nvSpPr>
        <p:spPr>
          <a:xfrm>
            <a:off x="403811" y="530120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 panose="020B0600070205080204" pitchFamily="34" charset="-128"/>
              </a:rPr>
              <a:t>➋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8015B2E-2BC9-4D1E-B090-C31D21355F52}"/>
              </a:ext>
            </a:extLst>
          </p:cNvPr>
          <p:cNvSpPr/>
          <p:nvPr/>
        </p:nvSpPr>
        <p:spPr>
          <a:xfrm>
            <a:off x="2555776" y="3764939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rgbClr val="8064A2"/>
                </a:solidFill>
              </a:rPr>
              <a:t>A</a:t>
            </a:r>
            <a:r>
              <a:rPr lang="en-US" altLang="ja-JP" dirty="0">
                <a:solidFill>
                  <a:prstClr val="black"/>
                </a:solidFill>
              </a:rPr>
              <a:t>	</a:t>
            </a:r>
            <a:r>
              <a:rPr lang="ja-JP" altLang="en-US" dirty="0">
                <a:solidFill>
                  <a:prstClr val="black"/>
                </a:solidFill>
              </a:rPr>
              <a:t>きょう　もえる　ごみを　出さなければ　なりませんか。</a:t>
            </a:r>
            <a:endParaRPr lang="en-US" altLang="ja-JP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rgbClr val="4F81BD"/>
                </a:solidFill>
              </a:rPr>
              <a:t>B</a:t>
            </a:r>
            <a:r>
              <a:rPr lang="en-US" altLang="ja-JP" dirty="0">
                <a:solidFill>
                  <a:prstClr val="black"/>
                </a:solidFill>
              </a:rPr>
              <a:t>	</a:t>
            </a:r>
            <a:r>
              <a:rPr lang="ja-JP" altLang="en-US" dirty="0"/>
              <a:t>いいえ、</a:t>
            </a:r>
            <a:r>
              <a:rPr lang="ja-JP" altLang="en-US" u="sng" dirty="0"/>
              <a:t>　　　　　　　　　　　　　　　　　　　　　　　</a:t>
            </a:r>
            <a:r>
              <a:rPr lang="ja-JP" altLang="en-US" dirty="0"/>
              <a:t>。</a:t>
            </a:r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FA84D746-3F87-43DF-8A5C-FE00692998E5}"/>
              </a:ext>
            </a:extLst>
          </p:cNvPr>
          <p:cNvSpPr/>
          <p:nvPr/>
        </p:nvSpPr>
        <p:spPr>
          <a:xfrm>
            <a:off x="2555776" y="5383168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rgbClr val="8064A2"/>
                </a:solidFill>
              </a:rPr>
              <a:t>A</a:t>
            </a:r>
            <a:r>
              <a:rPr lang="en-US" altLang="ja-JP" dirty="0">
                <a:solidFill>
                  <a:prstClr val="black"/>
                </a:solidFill>
              </a:rPr>
              <a:t>	</a:t>
            </a:r>
            <a:r>
              <a:rPr lang="ja-JP" altLang="en-US" dirty="0">
                <a:solidFill>
                  <a:prstClr val="black"/>
                </a:solidFill>
              </a:rPr>
              <a:t>名前を　かかなければ　なりませんか。</a:t>
            </a:r>
            <a:endParaRPr lang="en-US" altLang="ja-JP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rgbClr val="4F81BD"/>
                </a:solidFill>
              </a:rPr>
              <a:t>B</a:t>
            </a:r>
            <a:r>
              <a:rPr lang="en-US" altLang="ja-JP" dirty="0">
                <a:solidFill>
                  <a:prstClr val="black"/>
                </a:solidFill>
              </a:rPr>
              <a:t>	</a:t>
            </a:r>
            <a:r>
              <a:rPr lang="ja-JP" altLang="en-US" dirty="0"/>
              <a:t>いいえ、</a:t>
            </a:r>
            <a:r>
              <a:rPr lang="ja-JP" altLang="en-US" u="sng" dirty="0"/>
              <a:t>　　　　　　　　　　　　　　　　　　　　　　　</a:t>
            </a:r>
            <a:r>
              <a:rPr lang="ja-JP" altLang="en-US" dirty="0"/>
              <a:t>。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190ED3-C381-458D-BBC4-8C33CF0B5E49}"/>
              </a:ext>
            </a:extLst>
          </p:cNvPr>
          <p:cNvSpPr txBox="1"/>
          <p:nvPr/>
        </p:nvSpPr>
        <p:spPr>
          <a:xfrm>
            <a:off x="4282824" y="2274307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も</a:t>
            </a:r>
            <a:endParaRPr lang="ko-KR" altLang="en-US" sz="7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0EC485E-636E-46D2-902E-431B48E632D5}"/>
              </a:ext>
            </a:extLst>
          </p:cNvPr>
          <p:cNvSpPr txBox="1"/>
          <p:nvPr/>
        </p:nvSpPr>
        <p:spPr>
          <a:xfrm>
            <a:off x="5733272" y="3831884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だ</a:t>
            </a:r>
            <a:endParaRPr lang="ko-KR" altLang="en-US" sz="7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DEA5EB-79D5-4033-B163-02E41A8EEABC}"/>
              </a:ext>
            </a:extLst>
          </p:cNvPr>
          <p:cNvSpPr txBox="1"/>
          <p:nvPr/>
        </p:nvSpPr>
        <p:spPr>
          <a:xfrm>
            <a:off x="3577584" y="5452049"/>
            <a:ext cx="6263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　まえ</a:t>
            </a:r>
            <a:endParaRPr lang="ko-KR" altLang="en-US" sz="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A5D150-3E75-46D5-BA82-D359BFE2EB58}"/>
              </a:ext>
            </a:extLst>
          </p:cNvPr>
          <p:cNvSpPr txBox="1"/>
          <p:nvPr/>
        </p:nvSpPr>
        <p:spPr>
          <a:xfrm>
            <a:off x="4427984" y="445759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出さなくても　いいです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2CA6D1-E5D1-458E-B379-1BD4221EFB23}"/>
              </a:ext>
            </a:extLst>
          </p:cNvPr>
          <p:cNvSpPr txBox="1"/>
          <p:nvPr/>
        </p:nvSpPr>
        <p:spPr>
          <a:xfrm>
            <a:off x="4427984" y="60745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かかなくても　いいです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주어진 단어를 한자 또는 히라가나로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0590" y="213285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한자를 따라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0590" y="429309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r>
              <a:rPr lang="ko-KR" altLang="en-US" dirty="0">
                <a:latin typeface="ＭＳ Ｐゴシック"/>
              </a:rPr>
              <a:t> 한자를 히라가나로 바꾸어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971600" y="2924944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>
                <a:solidFill>
                  <a:schemeClr val="tx1"/>
                </a:solidFill>
              </a:rPr>
              <a:t>名前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971600" y="5013176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>
                <a:solidFill>
                  <a:schemeClr val="tx1"/>
                </a:solidFill>
              </a:rPr>
              <a:t>電話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5938" y="301420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/>
              <a:t>な　　　まえ</a:t>
            </a:r>
            <a:endParaRPr lang="ko-KR" altLang="en-US" sz="1000" dirty="0"/>
          </a:p>
        </p:txBody>
      </p:sp>
      <p:sp>
        <p:nvSpPr>
          <p:cNvPr id="6" name="직사각형 5"/>
          <p:cNvSpPr/>
          <p:nvPr/>
        </p:nvSpPr>
        <p:spPr>
          <a:xfrm>
            <a:off x="2771795" y="3152001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>
                <a:solidFill>
                  <a:schemeClr val="bg1">
                    <a:lumMod val="65000"/>
                  </a:schemeClr>
                </a:solidFill>
              </a:rPr>
              <a:t>名前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881316" y="5240233"/>
            <a:ext cx="12875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>
                <a:solidFill>
                  <a:schemeClr val="bg1">
                    <a:lumMod val="65000"/>
                  </a:schemeClr>
                </a:solidFill>
              </a:rPr>
              <a:t>でんわ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かぎ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出す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きょう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名前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열쇠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내다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오늘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이름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AA2435-74F1-4F30-B2A7-88FA4EBF3885}"/>
              </a:ext>
            </a:extLst>
          </p:cNvPr>
          <p:cNvSpPr txBox="1"/>
          <p:nvPr/>
        </p:nvSpPr>
        <p:spPr>
          <a:xfrm>
            <a:off x="755576" y="1410457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だ</a:t>
            </a:r>
            <a:endParaRPr lang="en-US" altLang="ko-KR" sz="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EEA26A-6877-43F2-AEC8-EC31BA297177}"/>
              </a:ext>
            </a:extLst>
          </p:cNvPr>
          <p:cNvSpPr txBox="1"/>
          <p:nvPr/>
        </p:nvSpPr>
        <p:spPr>
          <a:xfrm>
            <a:off x="755576" y="2502040"/>
            <a:ext cx="704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　　まえ</a:t>
            </a:r>
            <a:endParaRPr lang="en-US" altLang="ko-KR" sz="700" dirty="0"/>
          </a:p>
        </p:txBody>
      </p:sp>
    </p:spTree>
    <p:extLst>
      <p:ext uri="{BB962C8B-B14F-4D97-AF65-F5344CB8AC3E}">
        <p14:creationId xmlns:p14="http://schemas.microsoft.com/office/powerpoint/2010/main" val="22531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でんわ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テレビ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とりにくる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こうじょう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リサイクル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전화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텔레비전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가지러 오다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공장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재활용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75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한자</a:t>
              </a:r>
              <a:endParaRPr lang="en-US" altLang="ko-KR" dirty="0"/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495053" y="2780928"/>
            <a:ext cx="8352928" cy="29523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51037" y="3212976"/>
            <a:ext cx="2088232" cy="2088232"/>
          </a:xfrm>
          <a:prstGeom prst="roundRect">
            <a:avLst/>
          </a:prstGeom>
          <a:solidFill>
            <a:srgbClr val="FCFCC4"/>
          </a:solidFill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0" dirty="0">
                <a:solidFill>
                  <a:schemeClr val="tx1"/>
                </a:solidFill>
              </a:rPr>
              <a:t>話</a:t>
            </a:r>
            <a:endParaRPr lang="ko-KR" altLang="en-US" sz="100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536406" y="3212976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4"/>
                </a:solidFill>
              </a:rPr>
              <a:t>[</a:t>
            </a:r>
            <a:r>
              <a:rPr lang="ko-KR" altLang="en-US" dirty="0">
                <a:solidFill>
                  <a:schemeClr val="accent4"/>
                </a:solidFill>
              </a:rPr>
              <a:t>훈</a:t>
            </a:r>
            <a:r>
              <a:rPr lang="en-US" altLang="ko-KR" dirty="0">
                <a:solidFill>
                  <a:schemeClr val="accent4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はな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す</a:t>
            </a:r>
            <a:r>
              <a:rPr lang="en-US" altLang="ja-JP" dirty="0">
                <a:solidFill>
                  <a:schemeClr val="tx1"/>
                </a:solidFill>
              </a:rPr>
              <a:t>)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友だちと　話す</a:t>
            </a:r>
            <a:r>
              <a:rPr lang="ko-KR" altLang="en-US" dirty="0">
                <a:solidFill>
                  <a:schemeClr val="tx1"/>
                </a:solidFill>
              </a:rPr>
              <a:t> 친구와 이야기하다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536406" y="4365104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3"/>
                </a:solidFill>
              </a:rPr>
              <a:t>[</a:t>
            </a:r>
            <a:r>
              <a:rPr lang="ko-KR" altLang="en-US" dirty="0">
                <a:solidFill>
                  <a:schemeClr val="accent3"/>
                </a:solidFill>
              </a:rPr>
              <a:t>음</a:t>
            </a:r>
            <a:r>
              <a:rPr lang="en-US" altLang="ko-KR" dirty="0">
                <a:solidFill>
                  <a:schemeClr val="accent3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わ</a:t>
            </a:r>
            <a:r>
              <a:rPr lang="en-US" altLang="ja-JP" dirty="0">
                <a:solidFill>
                  <a:schemeClr val="tx1"/>
                </a:solidFill>
              </a:rPr>
              <a:t>	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会話</a:t>
            </a:r>
            <a:r>
              <a:rPr lang="ko-KR" altLang="en-US" dirty="0">
                <a:solidFill>
                  <a:schemeClr val="tx1"/>
                </a:solidFill>
              </a:rPr>
              <a:t> 회화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6162" y="3362503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とも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3872" y="4526372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かい　わ</a:t>
            </a:r>
            <a:endParaRPr lang="ko-KR" alt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365292-4D73-4674-AF9F-E16A0389D573}"/>
              </a:ext>
            </a:extLst>
          </p:cNvPr>
          <p:cNvSpPr txBox="1"/>
          <p:nvPr/>
        </p:nvSpPr>
        <p:spPr>
          <a:xfrm>
            <a:off x="5840434" y="3362503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はな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323528" y="1818399"/>
            <a:ext cx="3565041" cy="648072"/>
            <a:chOff x="323528" y="1484784"/>
            <a:chExt cx="3565041" cy="64807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02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1315" y="1624154"/>
              <a:ext cx="2847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동사의 </a:t>
              </a:r>
              <a:r>
                <a:rPr lang="ja-JP" altLang="en-US" dirty="0"/>
                <a:t>ない</a:t>
              </a:r>
              <a:r>
                <a:rPr lang="ko-KR" altLang="en-US" dirty="0"/>
                <a:t>형</a:t>
              </a:r>
              <a:r>
                <a:rPr lang="ja-JP" altLang="en-US" dirty="0"/>
                <a:t>　</a:t>
              </a:r>
              <a:r>
                <a:rPr lang="en-US" altLang="ja-JP" dirty="0"/>
                <a:t>(~</a:t>
              </a:r>
              <a:r>
                <a:rPr lang="ko-KR" altLang="en-US" dirty="0"/>
                <a:t>지 않다</a:t>
              </a:r>
              <a:r>
                <a:rPr lang="en-US" altLang="ko-KR" dirty="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3528" y="5711931"/>
            <a:ext cx="8640960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～なければ　ならない　</a:t>
            </a:r>
            <a:r>
              <a:rPr lang="en-US" altLang="ja-JP" dirty="0"/>
              <a:t>~</a:t>
            </a:r>
            <a:r>
              <a:rPr lang="ko-KR" altLang="en-US" dirty="0"/>
              <a:t>하지 않으면 안 된다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/>
              <a:t>～なくても　いい</a:t>
            </a:r>
            <a:r>
              <a:rPr lang="ko-KR" altLang="en-US" dirty="0"/>
              <a:t> </a:t>
            </a:r>
            <a:r>
              <a:rPr lang="en-US" altLang="ko-KR" dirty="0"/>
              <a:t>~</a:t>
            </a:r>
            <a:r>
              <a:rPr lang="ko-KR" altLang="en-US" dirty="0"/>
              <a:t>하지 않아도 된다</a:t>
            </a:r>
            <a:endParaRPr lang="en-US" altLang="ko-KR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xmlns="" id="{F61BADEA-F2C8-4CBB-BE08-B72083E49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395432"/>
              </p:ext>
            </p:extLst>
          </p:nvPr>
        </p:nvGraphicFramePr>
        <p:xfrm>
          <a:off x="323528" y="2605841"/>
          <a:ext cx="8496944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286809611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1500970705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xmlns="" val="2123386354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1298377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동사 종류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활용 방법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기본형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예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994355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r>
                        <a:rPr lang="ko-KR" altLang="en-US" dirty="0"/>
                        <a:t>그룹 동사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う</a:t>
                      </a:r>
                      <a:r>
                        <a:rPr lang="ko-KR" altLang="en-US" dirty="0"/>
                        <a:t>단</a:t>
                      </a:r>
                      <a:r>
                        <a:rPr lang="ja-JP" altLang="en-US" dirty="0"/>
                        <a:t> </a:t>
                      </a:r>
                      <a:r>
                        <a:rPr lang="ko-KR" altLang="en-US" dirty="0"/>
                        <a:t>→ </a:t>
                      </a:r>
                      <a:r>
                        <a:rPr lang="ja-JP" altLang="en-US" dirty="0"/>
                        <a:t>あ</a:t>
                      </a:r>
                      <a:r>
                        <a:rPr lang="ko-KR" altLang="en-US" dirty="0"/>
                        <a:t>단 </a:t>
                      </a:r>
                      <a:r>
                        <a:rPr lang="en-US" altLang="ko-KR" dirty="0"/>
                        <a:t>+</a:t>
                      </a:r>
                      <a:r>
                        <a:rPr lang="ko-KR" altLang="en-US" dirty="0"/>
                        <a:t> </a:t>
                      </a:r>
                      <a:r>
                        <a:rPr lang="ja-JP" altLang="en-US" dirty="0"/>
                        <a:t>ない</a:t>
                      </a:r>
                      <a:endParaRPr lang="en-US" altLang="ko-K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いく　</a:t>
                      </a:r>
                      <a:r>
                        <a:rPr lang="ko-KR" altLang="en-US" dirty="0"/>
                        <a:t>가다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いかない</a:t>
                      </a:r>
                      <a:endParaRPr lang="ko-KR" alt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21187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はなす　</a:t>
                      </a:r>
                      <a:r>
                        <a:rPr lang="ko-KR" altLang="en-US" dirty="0"/>
                        <a:t>이야기하다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はなさない</a:t>
                      </a:r>
                      <a:endParaRPr lang="ko-KR" altLang="en-US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7969675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dirty="0"/>
                        <a:t>예외 </a:t>
                      </a:r>
                      <a:r>
                        <a:rPr lang="en-US" altLang="ko-KR" dirty="0"/>
                        <a:t>: </a:t>
                      </a:r>
                      <a:r>
                        <a:rPr lang="ja-JP" altLang="en-US" dirty="0"/>
                        <a:t>～う</a:t>
                      </a:r>
                      <a:r>
                        <a:rPr lang="ko-KR" altLang="en-US" dirty="0"/>
                        <a:t> → </a:t>
                      </a:r>
                      <a:r>
                        <a:rPr lang="ja-JP" altLang="en-US" dirty="0"/>
                        <a:t>～わない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03339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r>
                        <a:rPr lang="ko-KR" altLang="en-US" dirty="0"/>
                        <a:t>그룹 동사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～る</a:t>
                      </a:r>
                      <a:r>
                        <a:rPr lang="ko-KR" altLang="en-US" dirty="0"/>
                        <a:t> → </a:t>
                      </a:r>
                      <a:r>
                        <a:rPr lang="ja-JP" altLang="en-US" dirty="0"/>
                        <a:t>～ない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みる　</a:t>
                      </a:r>
                      <a:r>
                        <a:rPr lang="ko-KR" altLang="en-US" dirty="0"/>
                        <a:t>보다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みない</a:t>
                      </a:r>
                      <a:endParaRPr lang="ko-KR" altLang="en-US" dirty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8494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たべる　</a:t>
                      </a:r>
                      <a:r>
                        <a:rPr lang="ko-KR" altLang="en-US" dirty="0"/>
                        <a:t>먹다</a:t>
                      </a: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たべない</a:t>
                      </a:r>
                      <a:endParaRPr lang="ko-KR" altLang="en-US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95777181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그룹 동사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불규칙 활용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する　</a:t>
                      </a:r>
                      <a:r>
                        <a:rPr lang="ko-KR" altLang="en-US" dirty="0"/>
                        <a:t>하다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しない</a:t>
                      </a:r>
                      <a:endParaRPr lang="ko-KR" altLang="en-US" dirty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28091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くる　</a:t>
                      </a:r>
                      <a:r>
                        <a:rPr lang="ko-KR" altLang="en-US" dirty="0"/>
                        <a:t>오다</a:t>
                      </a: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ja-JP" altLang="en-US" dirty="0"/>
                        <a:t>こない</a:t>
                      </a:r>
                      <a:endParaRPr lang="ko-KR" altLang="en-US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983496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3528" y="1666366"/>
            <a:ext cx="8640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～なければ　ならない　</a:t>
            </a:r>
            <a:r>
              <a:rPr lang="en-US" altLang="ja-JP" dirty="0"/>
              <a:t>~</a:t>
            </a:r>
            <a:r>
              <a:rPr lang="ko-KR" altLang="en-US" dirty="0"/>
              <a:t>하지 않으면 안 된다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/>
              <a:t>リサイクルし</a:t>
            </a:r>
            <a:r>
              <a:rPr lang="ja-JP" altLang="en-US" dirty="0">
                <a:solidFill>
                  <a:schemeClr val="accent6"/>
                </a:solidFill>
              </a:rPr>
              <a:t>なければ　ならない</a:t>
            </a:r>
            <a:r>
              <a:rPr lang="ja-JP" altLang="en-US" dirty="0"/>
              <a:t>。</a:t>
            </a:r>
            <a:r>
              <a:rPr lang="ko-KR" altLang="en-US" dirty="0"/>
              <a:t> 재활용하지 않으면 안 된다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/>
              <a:t>～なくても　いい</a:t>
            </a:r>
            <a:r>
              <a:rPr lang="ko-KR" altLang="en-US" dirty="0"/>
              <a:t> </a:t>
            </a:r>
            <a:r>
              <a:rPr lang="en-US" altLang="ko-KR" dirty="0"/>
              <a:t>~</a:t>
            </a:r>
            <a:r>
              <a:rPr lang="ko-KR" altLang="en-US" dirty="0"/>
              <a:t>하지 않아도 된다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/>
              <a:t>持って　いか</a:t>
            </a:r>
            <a:r>
              <a:rPr lang="ja-JP" altLang="en-US" dirty="0">
                <a:solidFill>
                  <a:schemeClr val="accent6"/>
                </a:solidFill>
              </a:rPr>
              <a:t>なくても　いい</a:t>
            </a:r>
            <a:r>
              <a:rPr lang="ja-JP" altLang="en-US" dirty="0"/>
              <a:t>。</a:t>
            </a:r>
            <a:r>
              <a:rPr lang="ko-KR" altLang="en-US" dirty="0"/>
              <a:t> 가지고 가지 않아도 된다</a:t>
            </a:r>
            <a:r>
              <a:rPr lang="en-US" altLang="ko-KR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13A3DE-B2EB-403A-905A-F8B76D386762}"/>
              </a:ext>
            </a:extLst>
          </p:cNvPr>
          <p:cNvSpPr txBox="1"/>
          <p:nvPr/>
        </p:nvSpPr>
        <p:spPr>
          <a:xfrm>
            <a:off x="399412" y="3257220"/>
            <a:ext cx="637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も</a:t>
            </a:r>
            <a:endParaRPr lang="en-US" altLang="ko-KR" sz="700" dirty="0"/>
          </a:p>
        </p:txBody>
      </p:sp>
    </p:spTree>
    <p:extLst>
      <p:ext uri="{BB962C8B-B14F-4D97-AF65-F5344CB8AC3E}">
        <p14:creationId xmlns:p14="http://schemas.microsoft.com/office/powerpoint/2010/main" val="3565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23528" y="1818399"/>
            <a:ext cx="8640960" cy="1155903"/>
            <a:chOff x="323528" y="1484784"/>
            <a:chExt cx="8640960" cy="1155903"/>
          </a:xfrm>
        </p:grpSpPr>
        <p:grpSp>
          <p:nvGrpSpPr>
            <p:cNvPr id="4" name="그룹 3"/>
            <p:cNvGrpSpPr/>
            <p:nvPr/>
          </p:nvGrpSpPr>
          <p:grpSpPr>
            <a:xfrm>
              <a:off x="323528" y="1484784"/>
              <a:ext cx="4380969" cy="648072"/>
              <a:chOff x="323528" y="1484784"/>
              <a:chExt cx="4380969" cy="64807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/>
                  <a:t>03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41315" y="1624154"/>
                <a:ext cx="3663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～て　しまう（～ちゃう）　</a:t>
                </a:r>
                <a:r>
                  <a:rPr lang="en-US" altLang="ja-JP" dirty="0"/>
                  <a:t>~</a:t>
                </a:r>
                <a:r>
                  <a:rPr lang="ko-KR" altLang="en-US" dirty="0"/>
                  <a:t>해 버리다</a:t>
                </a:r>
                <a:endParaRPr lang="en-US" altLang="ko-KR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2132856"/>
              <a:ext cx="86409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/>
                <a:t>こわれ</a:t>
              </a:r>
              <a:r>
                <a:rPr lang="ja-JP" altLang="en-US" dirty="0">
                  <a:solidFill>
                    <a:schemeClr val="accent6"/>
                  </a:solidFill>
                </a:rPr>
                <a:t>て　しまった</a:t>
              </a:r>
              <a:r>
                <a:rPr lang="ja-JP" altLang="en-US" dirty="0"/>
                <a:t>（こわれ</a:t>
              </a:r>
              <a:r>
                <a:rPr lang="ja-JP" altLang="en-US" dirty="0">
                  <a:solidFill>
                    <a:schemeClr val="accent6"/>
                  </a:solidFill>
                </a:rPr>
                <a:t>ちゃった</a:t>
              </a:r>
              <a:r>
                <a:rPr lang="ja-JP" altLang="en-US" dirty="0"/>
                <a:t>）。</a:t>
              </a:r>
              <a:r>
                <a:rPr lang="ko-KR" altLang="en-US" dirty="0"/>
                <a:t> 고장 난 버렸다</a:t>
              </a:r>
              <a:r>
                <a:rPr lang="en-US" altLang="ko-KR" dirty="0"/>
                <a:t>.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23528" y="4162687"/>
            <a:ext cx="8640960" cy="1102364"/>
            <a:chOff x="323528" y="1484784"/>
            <a:chExt cx="8640960" cy="1102364"/>
          </a:xfrm>
        </p:grpSpPr>
        <p:grpSp>
          <p:nvGrpSpPr>
            <p:cNvPr id="8" name="그룹 7"/>
            <p:cNvGrpSpPr/>
            <p:nvPr/>
          </p:nvGrpSpPr>
          <p:grpSpPr>
            <a:xfrm>
              <a:off x="323528" y="1484784"/>
              <a:ext cx="3151467" cy="648072"/>
              <a:chOff x="323528" y="1484784"/>
              <a:chExt cx="3151467" cy="648072"/>
            </a:xfrm>
          </p:grpSpPr>
          <p:sp>
            <p:nvSpPr>
              <p:cNvPr id="10" name="모서리가 둥근 직사각형 9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/>
                  <a:t>04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41315" y="1624154"/>
                <a:ext cx="2433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～て　くれる　</a:t>
                </a:r>
                <a:r>
                  <a:rPr lang="en-US" altLang="ja-JP" dirty="0"/>
                  <a:t>~</a:t>
                </a:r>
                <a:r>
                  <a:rPr lang="ko-KR" altLang="en-US" dirty="0"/>
                  <a:t>해 주다</a:t>
                </a:r>
                <a:endParaRPr lang="en-US" altLang="ko-KR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3528" y="2132856"/>
              <a:ext cx="8640960" cy="454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/>
                <a:t>はこん</a:t>
              </a:r>
              <a:r>
                <a:rPr lang="ja-JP" altLang="en-US" dirty="0">
                  <a:solidFill>
                    <a:schemeClr val="accent6"/>
                  </a:solidFill>
                </a:rPr>
                <a:t>で　くれる</a:t>
              </a:r>
              <a:r>
                <a:rPr lang="ja-JP" altLang="en-US" dirty="0"/>
                <a:t>から。</a:t>
              </a:r>
              <a:r>
                <a:rPr lang="ko-KR" altLang="en-US" dirty="0"/>
                <a:t> 옮겨 주니까</a:t>
              </a:r>
              <a:r>
                <a:rPr lang="en-US" altLang="ko-KR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프로젝트 학습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112774"/>
            <a:ext cx="864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우리나라와 일본의 물품 및 쓰레기 재활용에 관하여 차이점과 공통점을 </a:t>
            </a:r>
            <a:r>
              <a:rPr lang="ko-KR" altLang="en-US" sz="1400" dirty="0" err="1"/>
              <a:t>모둠별로</a:t>
            </a:r>
            <a:r>
              <a:rPr lang="ko-KR" altLang="en-US" sz="1400" dirty="0"/>
              <a:t> 조사해서 발표해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xmlns="" id="{7461F905-6605-42D1-AB0F-7ABB41530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670689"/>
              </p:ext>
            </p:extLst>
          </p:nvPr>
        </p:nvGraphicFramePr>
        <p:xfrm>
          <a:off x="323528" y="1760220"/>
          <a:ext cx="8496944" cy="4909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xmlns="" val="157302097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714454863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xmlns="" val="3545445567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xmlns="" val="2760153749"/>
                    </a:ext>
                  </a:extLst>
                </a:gridCol>
              </a:tblGrid>
              <a:tr h="545460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한국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일본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6131988"/>
                  </a:ext>
                </a:extLst>
              </a:tr>
              <a:tr h="54546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차이점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보기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중고 물품을 전문 업체에 팔거나 인터넷을 통해 직거래하기도 한다</a:t>
                      </a:r>
                      <a:r>
                        <a:rPr lang="en-US" altLang="ko-KR" sz="1400" dirty="0"/>
                        <a:t>.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전자 제품 구입 시 재활용 비용을 미리 지불하고 </a:t>
                      </a:r>
                      <a:r>
                        <a:rPr lang="ko-KR" altLang="en-US" sz="1400" dirty="0" err="1"/>
                        <a:t>고장나면</a:t>
                      </a:r>
                      <a:r>
                        <a:rPr lang="ko-KR" altLang="en-US" sz="1400" dirty="0"/>
                        <a:t> 업체가 수거해 간다</a:t>
                      </a:r>
                      <a:r>
                        <a:rPr lang="en-US" altLang="ko-KR" sz="1400" dirty="0"/>
                        <a:t>.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241534"/>
                  </a:ext>
                </a:extLst>
              </a:tr>
              <a:tr h="5454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1239307"/>
                  </a:ext>
                </a:extLst>
              </a:tr>
              <a:tr h="5454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6051734"/>
                  </a:ext>
                </a:extLst>
              </a:tr>
              <a:tr h="5454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937877"/>
                  </a:ext>
                </a:extLst>
              </a:tr>
              <a:tr h="54546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공통점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9230259"/>
                  </a:ext>
                </a:extLst>
              </a:tr>
              <a:tr h="5454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181172"/>
                  </a:ext>
                </a:extLst>
              </a:tr>
              <a:tr h="5454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1219640"/>
                  </a:ext>
                </a:extLst>
              </a:tr>
              <a:tr h="545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느낀 점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185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1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633670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</a:rPr>
              <a:t>전재활용 </a:t>
            </a:r>
            <a:r>
              <a:rPr lang="ja-JP" altLang="en-US" dirty="0">
                <a:solidFill>
                  <a:schemeClr val="accent4"/>
                </a:solidFill>
              </a:rPr>
              <a:t>・</a:t>
            </a:r>
            <a:r>
              <a:rPr lang="ko-KR" altLang="en-US" dirty="0">
                <a:solidFill>
                  <a:schemeClr val="accent4"/>
                </a:solidFill>
              </a:rPr>
              <a:t> 자원봉사</a:t>
            </a:r>
          </a:p>
          <a:p>
            <a:pPr algn="just">
              <a:lnSpc>
                <a:spcPct val="150000"/>
              </a:lnSpc>
            </a:pPr>
            <a:r>
              <a:rPr lang="en-US" altLang="ko-KR" sz="1400" dirty="0"/>
              <a:t>&lt;</a:t>
            </a:r>
            <a:r>
              <a:rPr lang="ko-KR" altLang="en-US" sz="1400" dirty="0"/>
              <a:t>재활용</a:t>
            </a:r>
            <a:r>
              <a:rPr lang="en-US" altLang="ko-KR" sz="1400" dirty="0"/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일본에서는 재활용을 「</a:t>
            </a:r>
            <a:r>
              <a:rPr lang="ko-KR" altLang="en-US" sz="1400" dirty="0" err="1"/>
              <a:t>リサイクル」라고</a:t>
            </a:r>
            <a:r>
              <a:rPr lang="ko-KR" altLang="en-US" sz="1400" dirty="0"/>
              <a:t> 한다</a:t>
            </a:r>
            <a:r>
              <a:rPr lang="en-US" altLang="ko-KR" sz="1400" dirty="0"/>
              <a:t>. </a:t>
            </a:r>
            <a:r>
              <a:rPr lang="ko-KR" altLang="en-US" sz="1400" dirty="0"/>
              <a:t>자원을 효율적으로 이용하고 환경 오염</a:t>
            </a:r>
            <a:r>
              <a:rPr lang="en-US" altLang="ko-KR" sz="1400" dirty="0"/>
              <a:t>(</a:t>
            </a:r>
            <a:r>
              <a:rPr lang="ko-KR" altLang="en-US" sz="1400" dirty="0" err="1"/>
              <a:t>かんきょう</a:t>
            </a:r>
            <a:r>
              <a:rPr lang="ko-KR" altLang="en-US" sz="1400" dirty="0"/>
              <a:t> </a:t>
            </a:r>
            <a:r>
              <a:rPr lang="ko-KR" altLang="en-US" sz="1400" dirty="0" err="1"/>
              <a:t>おせん</a:t>
            </a:r>
            <a:r>
              <a:rPr lang="en-US" altLang="ko-KR" sz="1400" dirty="0"/>
              <a:t>)</a:t>
            </a:r>
            <a:r>
              <a:rPr lang="ko-KR" altLang="en-US" sz="1400" dirty="0"/>
              <a:t>을 방지하기 위해 다른 용도로 바꾸어 쓰거나 고쳐서 다시 사용하는 일은 매우 중요하다</a:t>
            </a:r>
            <a:r>
              <a:rPr lang="en-US" altLang="ko-KR" sz="1400" dirty="0"/>
              <a:t>. </a:t>
            </a:r>
            <a:r>
              <a:rPr lang="ko-KR" altLang="en-US" sz="1400" dirty="0"/>
              <a:t>무엇이든 필요한 만큼만 사고</a:t>
            </a:r>
            <a:r>
              <a:rPr lang="en-US" altLang="ko-KR" sz="1400" dirty="0"/>
              <a:t>, </a:t>
            </a:r>
            <a:r>
              <a:rPr lang="ko-KR" altLang="en-US" sz="1400" dirty="0"/>
              <a:t>일회용품 사용을 줄이고</a:t>
            </a:r>
            <a:r>
              <a:rPr lang="en-US" altLang="ko-KR" sz="1400" dirty="0"/>
              <a:t>, </a:t>
            </a:r>
            <a:r>
              <a:rPr lang="ko-KR" altLang="en-US" sz="1400" dirty="0"/>
              <a:t>물건을 좀 더 오래 쓰고 고쳐 쓰며</a:t>
            </a:r>
            <a:r>
              <a:rPr lang="en-US" altLang="ko-KR" sz="1400" dirty="0"/>
              <a:t>, </a:t>
            </a:r>
            <a:r>
              <a:rPr lang="ko-KR" altLang="en-US" sz="1400" dirty="0"/>
              <a:t>쓰레기 를 분리 배출하는 등의 </a:t>
            </a:r>
            <a:r>
              <a:rPr lang="en-US" altLang="ko-KR" sz="1400" dirty="0"/>
              <a:t>3R(Reduce, Reuse, Recycle) </a:t>
            </a:r>
            <a:r>
              <a:rPr lang="ko-KR" altLang="en-US" sz="1400" dirty="0"/>
              <a:t>운동을 통해 쓰레기를 줄이고 지구 환경을 보 존할 수 있다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A2E7EF6-6761-4891-8BFA-D7AE4C881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2715738"/>
            <a:ext cx="2563755" cy="19228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69C5BC8-57B3-4E9D-96AD-3F664C4A1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44552"/>
            <a:ext cx="2563755" cy="192281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23E7C808-502E-449B-87C1-EEBA0ABAC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6" y="2816306"/>
            <a:ext cx="5125576" cy="384418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6CCCA1C3-753E-4539-8D01-FBF15F480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96" y="1700808"/>
            <a:ext cx="964629" cy="94578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D006D969-05F6-4ED9-A78B-1A626B7E0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0" y="1757668"/>
            <a:ext cx="916127" cy="9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B8E2F68F-1E1E-4A84-A10A-ED75C8154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8" y="2615652"/>
            <a:ext cx="4725936" cy="3544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5776" y="116632"/>
            <a:ext cx="63367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</a:rPr>
              <a:t>전재활용 </a:t>
            </a:r>
            <a:r>
              <a:rPr lang="ja-JP" altLang="en-US" dirty="0">
                <a:solidFill>
                  <a:schemeClr val="accent4"/>
                </a:solidFill>
              </a:rPr>
              <a:t>・</a:t>
            </a:r>
            <a:r>
              <a:rPr lang="ko-KR" altLang="en-US" dirty="0">
                <a:solidFill>
                  <a:schemeClr val="accent4"/>
                </a:solidFill>
              </a:rPr>
              <a:t> 자원봉사</a:t>
            </a:r>
          </a:p>
          <a:p>
            <a:pPr algn="just">
              <a:lnSpc>
                <a:spcPct val="150000"/>
              </a:lnSpc>
            </a:pPr>
            <a:r>
              <a:rPr lang="en-US" altLang="ko-KR" sz="1400" dirty="0"/>
              <a:t>&lt;</a:t>
            </a:r>
            <a:r>
              <a:rPr lang="ko-KR" altLang="en-US" sz="1400" dirty="0"/>
              <a:t>자원봉사</a:t>
            </a:r>
            <a:r>
              <a:rPr lang="en-US" altLang="ko-KR" sz="1400" dirty="0"/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일본에서는 자원봉사를 「</a:t>
            </a:r>
            <a:r>
              <a:rPr lang="ko-KR" altLang="en-US" sz="1400" dirty="0" err="1"/>
              <a:t>ボランティア」라고</a:t>
            </a:r>
            <a:r>
              <a:rPr lang="ko-KR" altLang="en-US" sz="1400" dirty="0"/>
              <a:t> 한다</a:t>
            </a:r>
            <a:r>
              <a:rPr lang="en-US" altLang="ko-KR" sz="1400" dirty="0"/>
              <a:t>. </a:t>
            </a:r>
            <a:r>
              <a:rPr lang="ko-KR" altLang="en-US" sz="1400" dirty="0"/>
              <a:t>자원봉사의 종류는 자연 보호</a:t>
            </a:r>
            <a:r>
              <a:rPr lang="en-US" altLang="ko-KR" sz="1400" dirty="0"/>
              <a:t>, </a:t>
            </a:r>
            <a:r>
              <a:rPr lang="ko-KR" altLang="en-US" sz="1400" dirty="0"/>
              <a:t>수화 통역</a:t>
            </a:r>
            <a:r>
              <a:rPr lang="en-US" altLang="ko-KR" sz="1400" dirty="0"/>
              <a:t>, </a:t>
            </a:r>
            <a:r>
              <a:rPr lang="ko-KR" altLang="en-US" sz="1400" dirty="0"/>
              <a:t>상담</a:t>
            </a:r>
            <a:r>
              <a:rPr lang="en-US" altLang="ko-KR" sz="1400" dirty="0"/>
              <a:t>, </a:t>
            </a:r>
            <a:r>
              <a:rPr lang="ko-KR" altLang="en-US" sz="1400" dirty="0"/>
              <a:t>점자 번역 및 녹음</a:t>
            </a:r>
            <a:r>
              <a:rPr lang="en-US" altLang="ko-KR" sz="1400" dirty="0"/>
              <a:t>, </a:t>
            </a:r>
            <a:r>
              <a:rPr lang="ko-KR" altLang="en-US" sz="1400" dirty="0"/>
              <a:t>장애인 외출 보조</a:t>
            </a:r>
            <a:r>
              <a:rPr lang="en-US" altLang="ko-KR" sz="1400" dirty="0"/>
              <a:t>, </a:t>
            </a:r>
            <a:r>
              <a:rPr lang="ko-KR" altLang="en-US" sz="1400" dirty="0"/>
              <a:t>구조 활동 등 매우 다양하다</a:t>
            </a:r>
            <a:r>
              <a:rPr lang="en-US" altLang="ko-KR" sz="1400" dirty="0"/>
              <a:t>. </a:t>
            </a:r>
            <a:r>
              <a:rPr lang="ko-KR" altLang="en-US" sz="1400" dirty="0"/>
              <a:t>올림픽</a:t>
            </a:r>
            <a:r>
              <a:rPr lang="en-US" altLang="ko-KR" sz="1400" dirty="0"/>
              <a:t>, </a:t>
            </a:r>
            <a:r>
              <a:rPr lang="ko-KR" altLang="en-US" sz="1400" dirty="0"/>
              <a:t>아시안 게임</a:t>
            </a:r>
            <a:r>
              <a:rPr lang="en-US" altLang="ko-KR" sz="1400" dirty="0"/>
              <a:t>, </a:t>
            </a:r>
            <a:r>
              <a:rPr lang="ko-KR" altLang="en-US" sz="1400" dirty="0"/>
              <a:t>동일본 대지 진 등 국가적인 행사가 있거나 큰 재난을 당했을 때는 자원봉사 활동이 큰 힘을 발휘한다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4AF8AEB-5840-4A3F-A1C5-581D95AF7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65" y="2132746"/>
            <a:ext cx="3599575" cy="225513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210E096-7B4F-457D-BB67-9CFAEA3EF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28" y="4583430"/>
            <a:ext cx="2720448" cy="2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2" y="1772816"/>
            <a:ext cx="8380163" cy="4787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5366" y="1686953"/>
            <a:ext cx="800219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토요일에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뭐 </a:t>
            </a:r>
            <a:r>
              <a:rPr lang="ko-KR" altLang="en-US" sz="1200" dirty="0" err="1"/>
              <a:t>했어</a:t>
            </a:r>
            <a:r>
              <a:rPr lang="en-US" altLang="ko-KR" sz="1200" dirty="0"/>
              <a:t>?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5921651" y="1772816"/>
            <a:ext cx="2250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초등학생 공부 도와주는 건데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보람 있어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8" name="직사각형 7"/>
          <p:cNvSpPr/>
          <p:nvPr/>
        </p:nvSpPr>
        <p:spPr>
          <a:xfrm>
            <a:off x="2587926" y="4228101"/>
            <a:ext cx="870751" cy="610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아이들도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좋아하니</a:t>
            </a:r>
            <a:r>
              <a:rPr lang="en-US" altLang="ko-KR" sz="1200" dirty="0"/>
              <a:t>?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383474" y="4339733"/>
            <a:ext cx="1250663" cy="887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그럼</a:t>
            </a:r>
            <a:r>
              <a:rPr lang="en-US" altLang="ko-KR" sz="1200" dirty="0"/>
              <a:t>. </a:t>
            </a:r>
            <a:r>
              <a:rPr lang="ko-KR" altLang="en-US" sz="1200" dirty="0"/>
              <a:t>언니</a:t>
            </a:r>
            <a:r>
              <a:rPr lang="en-US" altLang="ko-KR" sz="1200" dirty="0"/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언니</a:t>
            </a:r>
            <a:r>
              <a:rPr lang="en-US" altLang="ko-KR" sz="1200" dirty="0"/>
              <a:t>, </a:t>
            </a:r>
            <a:r>
              <a:rPr lang="ko-KR" altLang="en-US" sz="1200" dirty="0"/>
              <a:t>하면서 또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오라고 하는 걸</a:t>
            </a:r>
            <a:r>
              <a:rPr lang="en-US" altLang="ko-KR" sz="1200" dirty="0"/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803734" y="4159992"/>
            <a:ext cx="1008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할 수 있어</a:t>
            </a:r>
            <a:r>
              <a:rPr lang="en-US" altLang="ko-KR" sz="1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다음에 같이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가자</a:t>
            </a:r>
            <a:r>
              <a:rPr lang="en-US" altLang="ko-KR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5D625E-0B71-47E7-BB86-45509E267770}"/>
              </a:ext>
            </a:extLst>
          </p:cNvPr>
          <p:cNvSpPr txBox="1"/>
          <p:nvPr/>
        </p:nvSpPr>
        <p:spPr>
          <a:xfrm>
            <a:off x="3337494" y="1916316"/>
            <a:ext cx="1162498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자원봉사 갔다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 err="1"/>
              <a:t>왔어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FE60749A-243C-4C37-B2AC-B1ACB56F9BE3}"/>
              </a:ext>
            </a:extLst>
          </p:cNvPr>
          <p:cNvSpPr/>
          <p:nvPr/>
        </p:nvSpPr>
        <p:spPr>
          <a:xfrm>
            <a:off x="4414129" y="1755516"/>
            <a:ext cx="1349896" cy="610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정말</a:t>
            </a:r>
            <a:r>
              <a:rPr lang="en-US" altLang="ko-KR" sz="1200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무슨 봉사</a:t>
            </a:r>
            <a:r>
              <a:rPr lang="en-US" altLang="ko-KR" sz="1200" dirty="0"/>
              <a:t>?</a:t>
            </a:r>
            <a:endParaRPr lang="ko-KR" altLang="en-US" sz="12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1092FBE7-8846-4361-A682-308D87D5063E}"/>
              </a:ext>
            </a:extLst>
          </p:cNvPr>
          <p:cNvSpPr/>
          <p:nvPr/>
        </p:nvSpPr>
        <p:spPr>
          <a:xfrm>
            <a:off x="4616213" y="4358262"/>
            <a:ext cx="1008112" cy="610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나도 할 수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있을까</a:t>
            </a:r>
            <a:r>
              <a:rPr lang="en-US" altLang="ko-KR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3R </a:t>
            </a:r>
            <a:r>
              <a:rPr lang="ko-KR" altLang="en-US" dirty="0"/>
              <a:t>운동은 환경을 지키자는 운동이다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일본에서는 자원봉사를 </a:t>
            </a:r>
            <a:r>
              <a:rPr lang="ja-JP" altLang="en-US" dirty="0"/>
              <a:t>「リサイクル」</a:t>
            </a:r>
            <a:r>
              <a:rPr lang="ko-KR" altLang="en-US" dirty="0"/>
              <a:t>라고 한다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「ボランティア」</a:t>
            </a:r>
            <a:r>
              <a:rPr lang="ko-KR" altLang="en-US" dirty="0"/>
              <a:t>는 무슨 뜻일까요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5292080" y="2405413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O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자원봉사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170031" y="3227176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안이 보이는 쓰레기 봉투</a:t>
            </a:r>
            <a:r>
              <a:rPr lang="en-US" altLang="ko-KR" sz="2000" b="1" dirty="0"/>
              <a:t>(</a:t>
            </a:r>
            <a:r>
              <a:rPr lang="ja-JP" altLang="en-US" sz="2000" b="1" dirty="0"/>
              <a:t>ゴミぶくろ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161517"/>
            <a:ext cx="868870" cy="864096"/>
          </a:xfrm>
          <a:prstGeom prst="rect">
            <a:avLst/>
          </a:prstGeom>
        </p:spPr>
      </p:pic>
      <p:sp>
        <p:nvSpPr>
          <p:cNvPr id="6" name="사각형 설명선 5"/>
          <p:cNvSpPr/>
          <p:nvPr/>
        </p:nvSpPr>
        <p:spPr>
          <a:xfrm>
            <a:off x="2267744" y="3308972"/>
            <a:ext cx="4608512" cy="895676"/>
          </a:xfrm>
          <a:prstGeom prst="wedgeRectCallout">
            <a:avLst>
              <a:gd name="adj1" fmla="val -54148"/>
              <a:gd name="adj2" fmla="val 352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그건 잘했네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일본도 쓰레기 봉투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ゴミぶくろ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가 정해져 있니</a:t>
            </a:r>
            <a:r>
              <a:rPr lang="en-US" altLang="ko-KR" dirty="0">
                <a:solidFill>
                  <a:schemeClr val="tx1"/>
                </a:solidFill>
              </a:rPr>
              <a:t>?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사각형 설명선 7"/>
          <p:cNvSpPr/>
          <p:nvPr/>
        </p:nvSpPr>
        <p:spPr>
          <a:xfrm>
            <a:off x="2771800" y="2017501"/>
            <a:ext cx="4104456" cy="1008112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미키가 매일 설거지를 도와주니까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난 쓰레기 버리는 일을 맡기로 했어요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Administrator\Desktop\캡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96" y="3308972"/>
            <a:ext cx="824212" cy="89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D02705A2-4A71-495B-92D6-BF69B3EF2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93" y="5143144"/>
            <a:ext cx="975573" cy="864096"/>
          </a:xfrm>
          <a:prstGeom prst="rect">
            <a:avLst/>
          </a:prstGeom>
        </p:spPr>
      </p:pic>
      <p:sp>
        <p:nvSpPr>
          <p:cNvPr id="14" name="사각형 설명선 7">
            <a:extLst>
              <a:ext uri="{FF2B5EF4-FFF2-40B4-BE49-F238E27FC236}">
                <a16:creationId xmlns:a16="http://schemas.microsoft.com/office/drawing/2014/main" xmlns="" id="{42B1B3A2-ED30-4D1F-9BB6-17FAE54BBFAE}"/>
              </a:ext>
            </a:extLst>
          </p:cNvPr>
          <p:cNvSpPr/>
          <p:nvPr/>
        </p:nvSpPr>
        <p:spPr>
          <a:xfrm>
            <a:off x="2267744" y="4437112"/>
            <a:ext cx="4608512" cy="2276161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아니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우리가 사는 데는 따로 없고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반투명 봉투라 면 아무거나 돼요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그래서 슈퍼 봉투도 반투명이 에요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대신 봉투 안에 타지 않는 쓰레기가 보이 면 회수를 안 해 가니까 좀 신경 써야 해요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잘 듣고 무슨 뜻인지 생각해 보고 </a:t>
            </a:r>
            <a:r>
              <a:rPr lang="ko-KR" altLang="en-US" sz="1400" dirty="0" err="1"/>
              <a:t>관계있는</a:t>
            </a:r>
            <a:r>
              <a:rPr lang="ko-KR" altLang="en-US" sz="1400" dirty="0"/>
              <a:t> 것끼리 연결해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44473DC-86B3-4A76-9814-80CDC8334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6" y="1628800"/>
            <a:ext cx="2746424" cy="46085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D8AD8A-57AE-4BB0-A595-79659ADDA858}"/>
              </a:ext>
            </a:extLst>
          </p:cNvPr>
          <p:cNvSpPr txBox="1"/>
          <p:nvPr/>
        </p:nvSpPr>
        <p:spPr>
          <a:xfrm>
            <a:off x="209197" y="166397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D6C8B-C841-49FE-873B-9B00089B17C5}"/>
              </a:ext>
            </a:extLst>
          </p:cNvPr>
          <p:cNvSpPr txBox="1"/>
          <p:nvPr/>
        </p:nvSpPr>
        <p:spPr>
          <a:xfrm>
            <a:off x="209197" y="42930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xmlns="" id="{75E6182B-85A1-441D-B97D-0DA67D2AC1BD}"/>
              </a:ext>
            </a:extLst>
          </p:cNvPr>
          <p:cNvSpPr/>
          <p:nvPr/>
        </p:nvSpPr>
        <p:spPr>
          <a:xfrm>
            <a:off x="5868144" y="2033303"/>
            <a:ext cx="2746424" cy="10356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かぜを　ひいて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しまいました。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xmlns="" id="{CAE95332-98F2-4812-9AF7-2FC0B30A7B67}"/>
              </a:ext>
            </a:extLst>
          </p:cNvPr>
          <p:cNvSpPr/>
          <p:nvPr/>
        </p:nvSpPr>
        <p:spPr>
          <a:xfrm>
            <a:off x="5868144" y="4662428"/>
            <a:ext cx="2746424" cy="1035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テレビが　こわれて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しましました</a:t>
            </a:r>
            <a:r>
              <a:rPr lang="ja-JP" altLang="en-US" dirty="0" smtClean="0">
                <a:solidFill>
                  <a:schemeClr val="tx1"/>
                </a:solidFill>
              </a:rPr>
              <a:t>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870470CF-7C33-482D-8A47-68E2AD7470C3}"/>
              </a:ext>
            </a:extLst>
          </p:cNvPr>
          <p:cNvGrpSpPr/>
          <p:nvPr/>
        </p:nvGrpSpPr>
        <p:grpSpPr>
          <a:xfrm>
            <a:off x="3635895" y="2551131"/>
            <a:ext cx="85782" cy="2672015"/>
            <a:chOff x="3635895" y="2551131"/>
            <a:chExt cx="85782" cy="267201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xmlns="" id="{A03C8B75-1507-4ACC-8319-F0C4B683A4A9}"/>
                </a:ext>
              </a:extLst>
            </p:cNvPr>
            <p:cNvSpPr/>
            <p:nvPr/>
          </p:nvSpPr>
          <p:spPr>
            <a:xfrm>
              <a:off x="3635896" y="2551131"/>
              <a:ext cx="85781" cy="857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xmlns="" id="{EBFB850F-6863-4F98-9958-4988014BB1A0}"/>
                </a:ext>
              </a:extLst>
            </p:cNvPr>
            <p:cNvSpPr/>
            <p:nvPr/>
          </p:nvSpPr>
          <p:spPr>
            <a:xfrm>
              <a:off x="3635895" y="5137365"/>
              <a:ext cx="85781" cy="857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A6BCB171-B4F0-474D-9DF2-BA6692EAF13D}"/>
              </a:ext>
            </a:extLst>
          </p:cNvPr>
          <p:cNvGrpSpPr/>
          <p:nvPr/>
        </p:nvGrpSpPr>
        <p:grpSpPr>
          <a:xfrm>
            <a:off x="5566340" y="2547675"/>
            <a:ext cx="85782" cy="2672015"/>
            <a:chOff x="3635895" y="2551131"/>
            <a:chExt cx="85782" cy="2672015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xmlns="" id="{3F24209E-25D6-42E1-BE08-3DC18F6DE9E0}"/>
                </a:ext>
              </a:extLst>
            </p:cNvPr>
            <p:cNvSpPr/>
            <p:nvPr/>
          </p:nvSpPr>
          <p:spPr>
            <a:xfrm>
              <a:off x="3635896" y="2551131"/>
              <a:ext cx="85781" cy="857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8D75EFD7-5B6F-41D4-9B9A-01991183B863}"/>
                </a:ext>
              </a:extLst>
            </p:cNvPr>
            <p:cNvSpPr/>
            <p:nvPr/>
          </p:nvSpPr>
          <p:spPr>
            <a:xfrm>
              <a:off x="3635895" y="5137365"/>
              <a:ext cx="85781" cy="857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xmlns="" id="{58B90EDC-BDE9-483E-B23C-770228E806F2}"/>
              </a:ext>
            </a:extLst>
          </p:cNvPr>
          <p:cNvCxnSpPr>
            <a:stCxn id="20" idx="0"/>
            <a:endCxn id="25" idx="5"/>
          </p:cNvCxnSpPr>
          <p:nvPr/>
        </p:nvCxnSpPr>
        <p:spPr>
          <a:xfrm>
            <a:off x="3678787" y="2551131"/>
            <a:ext cx="1960772" cy="2655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75E9A984-71BA-4AC5-ABCB-D05C6A3A99FB}"/>
              </a:ext>
            </a:extLst>
          </p:cNvPr>
          <p:cNvCxnSpPr>
            <a:cxnSpLocks/>
            <a:stCxn id="21" idx="2"/>
            <a:endCxn id="24" idx="7"/>
          </p:cNvCxnSpPr>
          <p:nvPr/>
        </p:nvCxnSpPr>
        <p:spPr>
          <a:xfrm flipV="1">
            <a:off x="3635895" y="2560237"/>
            <a:ext cx="2003665" cy="26200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79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5052" y="103591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</a:t>
            </a:r>
            <a:r>
              <a:rPr lang="en-US" altLang="ko-KR" sz="1400" dirty="0"/>
              <a:t> </a:t>
            </a:r>
            <a:r>
              <a:rPr lang="ko-KR" altLang="en-US" sz="1400" dirty="0"/>
              <a:t>듣고 </a:t>
            </a:r>
            <a:r>
              <a:rPr lang="ko-KR" altLang="en-US" sz="1400" dirty="0" err="1"/>
              <a:t>야마시타</a:t>
            </a:r>
            <a:r>
              <a:rPr lang="ko-KR" altLang="en-US" sz="1400" dirty="0"/>
              <a:t> 씨의 주말 일정을 순서대로 바르게 나타낸 것에 </a:t>
            </a:r>
            <a:r>
              <a:rPr lang="en-US" altLang="ko-KR" sz="1400" dirty="0"/>
              <a:t>V</a:t>
            </a:r>
            <a:r>
              <a:rPr lang="ko-KR" altLang="en-US" sz="1400" dirty="0"/>
              <a:t>표 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9304" y="22758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528" y="422282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430F1AC-3825-4924-B480-CCA350891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8208912" cy="365859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84A9A1DB-55B9-43C5-AB8D-1E33F3DA563F}"/>
              </a:ext>
            </a:extLst>
          </p:cNvPr>
          <p:cNvSpPr/>
          <p:nvPr/>
        </p:nvSpPr>
        <p:spPr>
          <a:xfrm>
            <a:off x="4788024" y="2173506"/>
            <a:ext cx="360040" cy="247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DE28DD-BA26-4F54-91C5-684A2A3E1282}"/>
              </a:ext>
            </a:extLst>
          </p:cNvPr>
          <p:cNvSpPr txBox="1"/>
          <p:nvPr/>
        </p:nvSpPr>
        <p:spPr>
          <a:xfrm>
            <a:off x="4680012" y="422282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444" y="22919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5312241"/>
            <a:ext cx="478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2" name="9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12426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CAA0075-B2BD-4720-BB66-CCBFA836DC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364624" y="4626208"/>
            <a:ext cx="1800000" cy="135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00F7138-8ADD-4F17-A855-B82A01466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2569541" y="4626208"/>
            <a:ext cx="1800000" cy="135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168CD3E3-2114-4FB4-B070-F74E9D63A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4774458" y="4626208"/>
            <a:ext cx="1800000" cy="135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9FA649A1-5054-434F-941B-EF6CDFABF3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376" y="4626208"/>
            <a:ext cx="1800000" cy="135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빈칸에 들어갈 글자를 이용하여 만든 단어로 알맞은 것을 골라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683568" y="1988840"/>
            <a:ext cx="7632848" cy="1944216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てがみを  か</a:t>
            </a:r>
            <a:r>
              <a:rPr lang="ja-JP" altLang="en-US" u="sng" dirty="0">
                <a:solidFill>
                  <a:schemeClr val="tx1"/>
                </a:solidFill>
              </a:rPr>
              <a:t>          </a:t>
            </a:r>
            <a:r>
              <a:rPr lang="ja-JP" altLang="en-US" dirty="0">
                <a:solidFill>
                  <a:schemeClr val="tx1"/>
                </a:solidFill>
              </a:rPr>
              <a:t>つもりです。</a:t>
            </a:r>
            <a:endParaRPr lang="en-US" altLang="ja-JP" dirty="0">
              <a:solidFill>
                <a:schemeClr val="tx1"/>
              </a:solidFill>
            </a:endParaRPr>
          </a:p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タクシーに  の</a:t>
            </a:r>
            <a:r>
              <a:rPr lang="ja-JP" altLang="en-US" u="sng" dirty="0">
                <a:solidFill>
                  <a:schemeClr val="tx1"/>
                </a:solidFill>
              </a:rPr>
              <a:t>         </a:t>
            </a:r>
            <a:r>
              <a:rPr lang="ja-JP" altLang="en-US" dirty="0">
                <a:solidFill>
                  <a:schemeClr val="tx1"/>
                </a:solidFill>
              </a:rPr>
              <a:t>なければ  なりません。 </a:t>
            </a:r>
            <a:endParaRPr lang="en-US" altLang="ja-JP" dirty="0">
              <a:solidFill>
                <a:schemeClr val="tx1"/>
              </a:solidFill>
            </a:endParaRPr>
          </a:p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フランス語 ご で  はな</a:t>
            </a:r>
            <a:r>
              <a:rPr lang="ja-JP" altLang="en-US" u="sng" dirty="0">
                <a:solidFill>
                  <a:schemeClr val="tx1"/>
                </a:solidFill>
              </a:rPr>
              <a:t>          </a:t>
            </a:r>
            <a:r>
              <a:rPr lang="ja-JP" altLang="en-US" dirty="0">
                <a:solidFill>
                  <a:schemeClr val="tx1"/>
                </a:solidFill>
              </a:rPr>
              <a:t>なくても  いいです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5817" y="3287407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ご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F4CD22-A9A8-4BA9-90E8-48739A7DF971}"/>
              </a:ext>
            </a:extLst>
          </p:cNvPr>
          <p:cNvSpPr txBox="1"/>
          <p:nvPr/>
        </p:nvSpPr>
        <p:spPr>
          <a:xfrm>
            <a:off x="351531" y="42568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4AD600-1544-41DE-A996-CA37E1E3B263}"/>
              </a:ext>
            </a:extLst>
          </p:cNvPr>
          <p:cNvSpPr txBox="1"/>
          <p:nvPr/>
        </p:nvSpPr>
        <p:spPr>
          <a:xfrm>
            <a:off x="4792325" y="42568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4CB9A3-7B06-4699-9F29-E800F1CFDCC2}"/>
              </a:ext>
            </a:extLst>
          </p:cNvPr>
          <p:cNvSpPr txBox="1"/>
          <p:nvPr/>
        </p:nvSpPr>
        <p:spPr>
          <a:xfrm>
            <a:off x="6972599" y="42568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92117E-2C94-4242-AFAB-519686700478}"/>
              </a:ext>
            </a:extLst>
          </p:cNvPr>
          <p:cNvSpPr txBox="1"/>
          <p:nvPr/>
        </p:nvSpPr>
        <p:spPr>
          <a:xfrm>
            <a:off x="2569540" y="42568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타원 4"/>
          <p:cNvSpPr/>
          <p:nvPr/>
        </p:nvSpPr>
        <p:spPr>
          <a:xfrm>
            <a:off x="2587827" y="4266924"/>
            <a:ext cx="36933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0E8DDC93-14DE-4716-9A00-3CFF70CF642E}"/>
              </a:ext>
            </a:extLst>
          </p:cNvPr>
          <p:cNvGrpSpPr/>
          <p:nvPr/>
        </p:nvGrpSpPr>
        <p:grpSpPr>
          <a:xfrm>
            <a:off x="2375754" y="2222284"/>
            <a:ext cx="1561940" cy="1490934"/>
            <a:chOff x="2375754" y="2222284"/>
            <a:chExt cx="1561940" cy="149093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F428EA2-B7B6-4450-A51E-2E5003377C72}"/>
                </a:ext>
              </a:extLst>
            </p:cNvPr>
            <p:cNvSpPr txBox="1"/>
            <p:nvPr/>
          </p:nvSpPr>
          <p:spPr>
            <a:xfrm>
              <a:off x="2375754" y="2222284"/>
              <a:ext cx="661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く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E2B80AE-A9E7-4140-B2F5-B9632F7FD1A8}"/>
                </a:ext>
              </a:extLst>
            </p:cNvPr>
            <p:cNvSpPr txBox="1"/>
            <p:nvPr/>
          </p:nvSpPr>
          <p:spPr>
            <a:xfrm>
              <a:off x="2441574" y="2776282"/>
              <a:ext cx="661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ら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082A1B5-B5CA-4A1C-A8EB-E545AC7F7B59}"/>
                </a:ext>
              </a:extLst>
            </p:cNvPr>
            <p:cNvSpPr txBox="1"/>
            <p:nvPr/>
          </p:nvSpPr>
          <p:spPr>
            <a:xfrm>
              <a:off x="3275856" y="3343886"/>
              <a:ext cx="661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さ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31840" y="60149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さくら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빈칸에 들어갈 말을 보기에서 골라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2024844"/>
            <a:ext cx="7776864" cy="2052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日本では  テレビや  れいぞうこを  すてる  ことが  できません。</a:t>
            </a: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お金を  はらって 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しなければ  なりません。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3" y="4637206"/>
            <a:ext cx="819150" cy="419100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54772" y="5013176"/>
            <a:ext cx="7705659" cy="792088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トイレ　　　　サッカー　　　　アルバイト　　　　リサイクル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30" y="2537472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に　ほん</a:t>
            </a:r>
            <a:endParaRPr lang="ko-KR" altLang="en-US" sz="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89BBF3-857C-431B-9D37-7BB7D13A1719}"/>
              </a:ext>
            </a:extLst>
          </p:cNvPr>
          <p:cNvSpPr txBox="1"/>
          <p:nvPr/>
        </p:nvSpPr>
        <p:spPr>
          <a:xfrm>
            <a:off x="1024887" y="3059816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かね</a:t>
            </a:r>
            <a:endParaRPr lang="ko-KR" altLang="en-US" sz="7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EB64C633-CEE5-47EB-8AE5-B7A6BCE7C889}"/>
              </a:ext>
            </a:extLst>
          </p:cNvPr>
          <p:cNvSpPr/>
          <p:nvPr/>
        </p:nvSpPr>
        <p:spPr>
          <a:xfrm>
            <a:off x="3377442" y="3110190"/>
            <a:ext cx="1194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リサイクル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잘</a:t>
            </a:r>
            <a:r>
              <a:rPr lang="en-US" altLang="ko-KR" sz="1400" dirty="0"/>
              <a:t> </a:t>
            </a:r>
            <a:r>
              <a:rPr lang="ko-KR" altLang="en-US" sz="1400" dirty="0"/>
              <a:t>듣고 무엇을 뜻하는지 생각해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1DA038BF-CABA-4787-AA86-32AE283D0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407"/>
            <a:ext cx="9144000" cy="3299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9D434F-1C13-4F77-A9E7-DA1404E64912}"/>
              </a:ext>
            </a:extLst>
          </p:cNvPr>
          <p:cNvSpPr txBox="1"/>
          <p:nvPr/>
        </p:nvSpPr>
        <p:spPr>
          <a:xfrm>
            <a:off x="293085" y="191683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テレビを　かいに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行きましょう。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6C7B69F-1083-4BF9-A123-5DD1D0F2DEE1}"/>
              </a:ext>
            </a:extLst>
          </p:cNvPr>
          <p:cNvSpPr txBox="1"/>
          <p:nvPr/>
        </p:nvSpPr>
        <p:spPr>
          <a:xfrm>
            <a:off x="3962458" y="1985065"/>
            <a:ext cx="25537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/>
              <a:t>はい、そうしましょう。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FE6400E-9862-4D07-AD74-8C514BCCC0BE}"/>
              </a:ext>
            </a:extLst>
          </p:cNvPr>
          <p:cNvSpPr txBox="1"/>
          <p:nvPr/>
        </p:nvSpPr>
        <p:spPr>
          <a:xfrm>
            <a:off x="386392" y="2300058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</a:t>
            </a:r>
            <a:endParaRPr lang="ko-KR" altLang="en-US" sz="700" dirty="0"/>
          </a:p>
        </p:txBody>
      </p:sp>
      <p:pic>
        <p:nvPicPr>
          <p:cNvPr id="3" name="79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6665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かぜを　ひく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～て　しまう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こわれる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감기에 걸리다</a:t>
            </a:r>
            <a:endParaRPr lang="en-US" altLang="ko-KR" dirty="0"/>
          </a:p>
          <a:p>
            <a:endParaRPr lang="en-US" altLang="ja-JP" dirty="0"/>
          </a:p>
          <a:p>
            <a:r>
              <a:rPr lang="en-US" altLang="ja-JP" dirty="0"/>
              <a:t>~</a:t>
            </a:r>
            <a:r>
              <a:rPr lang="ko-KR" altLang="en-US" dirty="0"/>
              <a:t>해버리다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고장 나다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6565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08F1912-E00A-4AF1-A2CD-EA9AF98A1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8" y="1904070"/>
            <a:ext cx="1788387" cy="135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 듣고 보기와 같이 바꾸어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テレビが　こわれ</a:t>
            </a:r>
            <a:r>
              <a:rPr lang="ja-JP" altLang="en-US" dirty="0">
                <a:solidFill>
                  <a:schemeClr val="accent2"/>
                </a:solidFill>
              </a:rPr>
              <a:t>て　しまった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テレビが　こわれ</a:t>
            </a:r>
            <a:r>
              <a:rPr lang="ja-JP" altLang="en-US" dirty="0">
                <a:solidFill>
                  <a:schemeClr val="accent2"/>
                </a:solidFill>
              </a:rPr>
              <a:t>ちゃった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xmlns="" id="{3FA40F89-110F-4CE7-978F-781B7D4DC9FA}"/>
              </a:ext>
            </a:extLst>
          </p:cNvPr>
          <p:cNvSpPr/>
          <p:nvPr/>
        </p:nvSpPr>
        <p:spPr>
          <a:xfrm>
            <a:off x="3715904" y="2825504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80-0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6903" y="2173920"/>
            <a:ext cx="360000" cy="360000"/>
          </a:xfrm>
          <a:prstGeom prst="rect">
            <a:avLst/>
          </a:prstGeom>
        </p:spPr>
      </p:pic>
      <p:pic>
        <p:nvPicPr>
          <p:cNvPr id="4" name="80-0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4625" y="271751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1791341-675F-450C-8445-442C28F739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1" y="1901442"/>
            <a:ext cx="1793326" cy="135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4DB44D9-0B86-4E4F-9809-DBF5B5F722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0" y="4651806"/>
            <a:ext cx="1792389" cy="1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5DA5F1-0101-48BF-B7BA-67C12B8172A6}"/>
              </a:ext>
            </a:extLst>
          </p:cNvPr>
          <p:cNvSpPr txBox="1"/>
          <p:nvPr/>
        </p:nvSpPr>
        <p:spPr>
          <a:xfrm>
            <a:off x="3095836" y="4690057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ソファで　ね</a:t>
            </a:r>
            <a:r>
              <a:rPr lang="ja-JP" altLang="en-US" dirty="0">
                <a:solidFill>
                  <a:schemeClr val="accent2"/>
                </a:solidFill>
              </a:rPr>
              <a:t>て　しまった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ソファで　ね</a:t>
            </a:r>
            <a:r>
              <a:rPr lang="ja-JP" altLang="en-US" dirty="0">
                <a:solidFill>
                  <a:schemeClr val="accent2"/>
                </a:solidFill>
              </a:rPr>
              <a:t>ちゃった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xmlns="" id="{9081B669-A38D-447A-ABD4-8BB2ABA1C121}"/>
              </a:ext>
            </a:extLst>
          </p:cNvPr>
          <p:cNvSpPr/>
          <p:nvPr/>
        </p:nvSpPr>
        <p:spPr>
          <a:xfrm>
            <a:off x="3715904" y="5536655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74C61D-704C-4EA6-BC9C-2B6A55609033}"/>
              </a:ext>
            </a:extLst>
          </p:cNvPr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こわい　えいがいを　見</a:t>
            </a:r>
            <a:r>
              <a:rPr lang="ja-JP" altLang="en-US" dirty="0">
                <a:solidFill>
                  <a:schemeClr val="accent2"/>
                </a:solidFill>
              </a:rPr>
              <a:t>て　しまった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こわい　えいがを　見</a:t>
            </a:r>
            <a:r>
              <a:rPr lang="ja-JP" altLang="en-US" dirty="0">
                <a:solidFill>
                  <a:schemeClr val="accent2"/>
                </a:solidFill>
              </a:rPr>
              <a:t>ちゃった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xmlns="" id="{241B861D-1C6D-45CD-AC40-4A2C50731E74}"/>
              </a:ext>
            </a:extLst>
          </p:cNvPr>
          <p:cNvSpPr/>
          <p:nvPr/>
        </p:nvSpPr>
        <p:spPr>
          <a:xfrm>
            <a:off x="3715904" y="2825504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12E2584-FFB3-43A7-935B-10D4BE0EA9EA}"/>
              </a:ext>
            </a:extLst>
          </p:cNvPr>
          <p:cNvSpPr txBox="1"/>
          <p:nvPr/>
        </p:nvSpPr>
        <p:spPr>
          <a:xfrm>
            <a:off x="5157208" y="2047976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</a:t>
            </a:r>
            <a:endParaRPr lang="ko-KR" altLang="en-US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DE8E373-20CF-4B45-B2A2-DBE0DF1E077C}"/>
              </a:ext>
            </a:extLst>
          </p:cNvPr>
          <p:cNvSpPr txBox="1"/>
          <p:nvPr/>
        </p:nvSpPr>
        <p:spPr>
          <a:xfrm>
            <a:off x="5859000" y="2599161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</a:t>
            </a:r>
            <a:endParaRPr lang="ko-KR" altLang="en-US" sz="700" dirty="0"/>
          </a:p>
        </p:txBody>
      </p:sp>
      <p:pic>
        <p:nvPicPr>
          <p:cNvPr id="2" name="80-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27190" y="2182507"/>
            <a:ext cx="360000" cy="360000"/>
          </a:xfrm>
          <a:prstGeom prst="rect">
            <a:avLst/>
          </a:prstGeom>
        </p:spPr>
      </p:pic>
      <p:pic>
        <p:nvPicPr>
          <p:cNvPr id="3" name="80-1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2686" y="2717512"/>
            <a:ext cx="360000" cy="360000"/>
          </a:xfrm>
          <a:prstGeom prst="rect">
            <a:avLst/>
          </a:prstGeom>
        </p:spPr>
      </p:pic>
      <p:pic>
        <p:nvPicPr>
          <p:cNvPr id="7" name="80-2-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1743" y="4898759"/>
            <a:ext cx="360000" cy="360000"/>
          </a:xfrm>
          <a:prstGeom prst="rect">
            <a:avLst/>
          </a:prstGeom>
        </p:spPr>
      </p:pic>
      <p:pic>
        <p:nvPicPr>
          <p:cNvPr id="8" name="80-2-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14387" y="54286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A03EBD9-D3D9-4BB7-BE73-E992F20A0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0" y="1904070"/>
            <a:ext cx="1798097" cy="135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1734FC73-A2E0-44B6-BF91-A01457C94C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8" y="4650890"/>
            <a:ext cx="1786765" cy="1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47CAC8-38FB-4554-A838-0AF915D49D19}"/>
              </a:ext>
            </a:extLst>
          </p:cNvPr>
          <p:cNvSpPr txBox="1"/>
          <p:nvPr/>
        </p:nvSpPr>
        <p:spPr>
          <a:xfrm>
            <a:off x="3095836" y="4690057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しゅくだいを　わすれ</a:t>
            </a:r>
            <a:r>
              <a:rPr lang="ja-JP" altLang="en-US" dirty="0">
                <a:solidFill>
                  <a:schemeClr val="accent2"/>
                </a:solidFill>
              </a:rPr>
              <a:t>て　しまった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しゅくだいを　わすれ</a:t>
            </a:r>
            <a:r>
              <a:rPr lang="ja-JP" altLang="en-US" dirty="0">
                <a:solidFill>
                  <a:schemeClr val="accent2"/>
                </a:solidFill>
              </a:rPr>
              <a:t>ちゃった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xmlns="" id="{0E3C59BF-806C-4338-942D-C60B18E99E0E}"/>
              </a:ext>
            </a:extLst>
          </p:cNvPr>
          <p:cNvSpPr/>
          <p:nvPr/>
        </p:nvSpPr>
        <p:spPr>
          <a:xfrm>
            <a:off x="3715904" y="5536655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88955E-D170-4916-B736-DA90CF7595E2}"/>
              </a:ext>
            </a:extLst>
          </p:cNvPr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道で　ころん</a:t>
            </a:r>
            <a:r>
              <a:rPr lang="ja-JP" altLang="en-US" dirty="0">
                <a:solidFill>
                  <a:schemeClr val="accent2"/>
                </a:solidFill>
              </a:rPr>
              <a:t>で　しまった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道で　ころん</a:t>
            </a:r>
            <a:r>
              <a:rPr lang="ja-JP" altLang="en-US" dirty="0">
                <a:solidFill>
                  <a:schemeClr val="accent2"/>
                </a:solidFill>
              </a:rPr>
              <a:t>ちゃった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xmlns="" id="{ECC15639-E054-4DE2-926B-EC5ED0FDDDB7}"/>
              </a:ext>
            </a:extLst>
          </p:cNvPr>
          <p:cNvSpPr/>
          <p:nvPr/>
        </p:nvSpPr>
        <p:spPr>
          <a:xfrm>
            <a:off x="3715904" y="2825504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17933F-DA9A-4D0D-B2F0-F3F8091A8C93}"/>
              </a:ext>
            </a:extLst>
          </p:cNvPr>
          <p:cNvSpPr txBox="1"/>
          <p:nvPr/>
        </p:nvSpPr>
        <p:spPr>
          <a:xfrm>
            <a:off x="3131840" y="2039522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みち</a:t>
            </a:r>
            <a:endParaRPr lang="ko-KR" altLang="en-US" sz="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667D2D-9F83-454A-A17C-24EF2323841C}"/>
              </a:ext>
            </a:extLst>
          </p:cNvPr>
          <p:cNvSpPr txBox="1"/>
          <p:nvPr/>
        </p:nvSpPr>
        <p:spPr>
          <a:xfrm>
            <a:off x="4040512" y="2590017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みち</a:t>
            </a:r>
            <a:endParaRPr lang="ko-KR" altLang="en-US" sz="700" dirty="0"/>
          </a:p>
        </p:txBody>
      </p:sp>
      <p:pic>
        <p:nvPicPr>
          <p:cNvPr id="2" name="80-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35836" y="2200861"/>
            <a:ext cx="360000" cy="360000"/>
          </a:xfrm>
          <a:prstGeom prst="rect">
            <a:avLst/>
          </a:prstGeom>
        </p:spPr>
      </p:pic>
      <p:pic>
        <p:nvPicPr>
          <p:cNvPr id="3" name="80-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0685" y="2719365"/>
            <a:ext cx="360000" cy="360000"/>
          </a:xfrm>
          <a:prstGeom prst="rect">
            <a:avLst/>
          </a:prstGeom>
        </p:spPr>
      </p:pic>
      <p:pic>
        <p:nvPicPr>
          <p:cNvPr id="7" name="80-4-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36510" y="4898772"/>
            <a:ext cx="360000" cy="360000"/>
          </a:xfrm>
          <a:prstGeom prst="rect">
            <a:avLst/>
          </a:prstGeom>
        </p:spPr>
      </p:pic>
      <p:pic>
        <p:nvPicPr>
          <p:cNvPr id="8" name="80-4-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24140" y="54286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1416</Words>
  <Application>Microsoft Office PowerPoint</Application>
  <PresentationFormat>화면 슬라이드 쇼(4:3)</PresentationFormat>
  <Paragraphs>520</Paragraphs>
  <Slides>42</Slides>
  <Notes>0</Notes>
  <HiddenSlides>0</HiddenSlides>
  <MMClips>39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231</cp:revision>
  <dcterms:created xsi:type="dcterms:W3CDTF">2017-11-16T00:40:10Z</dcterms:created>
  <dcterms:modified xsi:type="dcterms:W3CDTF">2018-02-05T04:07:21Z</dcterms:modified>
</cp:coreProperties>
</file>