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56" r:id="rId2"/>
    <p:sldId id="257" r:id="rId3"/>
    <p:sldId id="258" r:id="rId4"/>
    <p:sldId id="393" r:id="rId5"/>
    <p:sldId id="347" r:id="rId6"/>
    <p:sldId id="371" r:id="rId7"/>
    <p:sldId id="394" r:id="rId8"/>
    <p:sldId id="372" r:id="rId9"/>
    <p:sldId id="365" r:id="rId10"/>
    <p:sldId id="383" r:id="rId11"/>
    <p:sldId id="305" r:id="rId12"/>
    <p:sldId id="395" r:id="rId13"/>
    <p:sldId id="384" r:id="rId14"/>
    <p:sldId id="385" r:id="rId15"/>
    <p:sldId id="386" r:id="rId16"/>
    <p:sldId id="396" r:id="rId17"/>
    <p:sldId id="269" r:id="rId18"/>
    <p:sldId id="387" r:id="rId19"/>
    <p:sldId id="397" r:id="rId20"/>
    <p:sldId id="274" r:id="rId21"/>
    <p:sldId id="388" r:id="rId22"/>
    <p:sldId id="323" r:id="rId23"/>
    <p:sldId id="398" r:id="rId24"/>
    <p:sldId id="276" r:id="rId25"/>
    <p:sldId id="399" r:id="rId26"/>
    <p:sldId id="278" r:id="rId27"/>
    <p:sldId id="345" r:id="rId28"/>
    <p:sldId id="358" r:id="rId29"/>
    <p:sldId id="282" r:id="rId30"/>
    <p:sldId id="378" r:id="rId31"/>
    <p:sldId id="379" r:id="rId32"/>
    <p:sldId id="380" r:id="rId33"/>
    <p:sldId id="381" r:id="rId34"/>
    <p:sldId id="382" r:id="rId35"/>
    <p:sldId id="389" r:id="rId36"/>
    <p:sldId id="390" r:id="rId37"/>
    <p:sldId id="391" r:id="rId38"/>
    <p:sldId id="284" r:id="rId39"/>
    <p:sldId id="285" r:id="rId40"/>
    <p:sldId id="286" r:id="rId41"/>
    <p:sldId id="287" r:id="rId42"/>
    <p:sldId id="369" r:id="rId43"/>
    <p:sldId id="289" r:id="rId44"/>
    <p:sldId id="392" r:id="rId45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B4A5"/>
    <a:srgbClr val="FEFBDA"/>
    <a:srgbClr val="FDF8BD"/>
    <a:srgbClr val="CBB999"/>
    <a:srgbClr val="51CBBC"/>
    <a:srgbClr val="EFF7A3"/>
    <a:srgbClr val="35B1A2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테마 스타일 2 - 강조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보통 스타일 2 - 강조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61537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openxmlformats.org/officeDocument/2006/relationships/image" Target="../media/image13.jpeg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image" Target="../media/image12.JP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11.jpeg"/><Relationship Id="rId5" Type="http://schemas.microsoft.com/office/2007/relationships/media" Target="../media/media3.mp3"/><Relationship Id="rId10" Type="http://schemas.openxmlformats.org/officeDocument/2006/relationships/image" Target="../media/image10.jpeg"/><Relationship Id="rId4" Type="http://schemas.openxmlformats.org/officeDocument/2006/relationships/audio" Target="../media/media2.mp3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4.pn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9.mp3"/><Relationship Id="rId13" Type="http://schemas.openxmlformats.org/officeDocument/2006/relationships/image" Target="../media/image20.JPG"/><Relationship Id="rId3" Type="http://schemas.microsoft.com/office/2007/relationships/media" Target="../media/media7.mp3"/><Relationship Id="rId7" Type="http://schemas.microsoft.com/office/2007/relationships/media" Target="../media/media9.mp3"/><Relationship Id="rId12" Type="http://schemas.openxmlformats.org/officeDocument/2006/relationships/image" Target="../media/image19.JPG"/><Relationship Id="rId2" Type="http://schemas.openxmlformats.org/officeDocument/2006/relationships/audio" Target="../media/media6.mp3"/><Relationship Id="rId16" Type="http://schemas.openxmlformats.org/officeDocument/2006/relationships/image" Target="../media/image14.png"/><Relationship Id="rId1" Type="http://schemas.microsoft.com/office/2007/relationships/media" Target="../media/media6.mp3"/><Relationship Id="rId6" Type="http://schemas.openxmlformats.org/officeDocument/2006/relationships/audio" Target="../media/media8.mp3"/><Relationship Id="rId11" Type="http://schemas.openxmlformats.org/officeDocument/2006/relationships/image" Target="../media/image18.JPG"/><Relationship Id="rId5" Type="http://schemas.microsoft.com/office/2007/relationships/media" Target="../media/media8.mp3"/><Relationship Id="rId15" Type="http://schemas.openxmlformats.org/officeDocument/2006/relationships/image" Target="../media/image22.png"/><Relationship Id="rId10" Type="http://schemas.openxmlformats.org/officeDocument/2006/relationships/image" Target="../media/image17.JPG"/><Relationship Id="rId4" Type="http://schemas.openxmlformats.org/officeDocument/2006/relationships/audio" Target="../media/media7.mp3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microsoft.com/office/2007/relationships/media" Target="../media/media11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audio" Target="../media/media12.mp3"/><Relationship Id="rId5" Type="http://schemas.microsoft.com/office/2007/relationships/media" Target="../media/media12.mp3"/><Relationship Id="rId10" Type="http://schemas.openxmlformats.org/officeDocument/2006/relationships/image" Target="../media/image14.png"/><Relationship Id="rId4" Type="http://schemas.openxmlformats.org/officeDocument/2006/relationships/audio" Target="../media/media11.mp3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image" Target="../media/image14.pn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15.mp3"/><Relationship Id="rId7" Type="http://schemas.openxmlformats.org/officeDocument/2006/relationships/image" Target="../media/image27.jpeg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image" Target="../media/image26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5.mp3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microsoft.com/office/2007/relationships/media" Target="../media/media17.mp3"/><Relationship Id="rId7" Type="http://schemas.openxmlformats.org/officeDocument/2006/relationships/image" Target="../media/image28.JPG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6" Type="http://schemas.openxmlformats.org/officeDocument/2006/relationships/image" Target="../media/image24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7.mp3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19.mp3"/><Relationship Id="rId7" Type="http://schemas.openxmlformats.org/officeDocument/2006/relationships/image" Target="../media/image31.JP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30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9.mp3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6" Type="http://schemas.openxmlformats.org/officeDocument/2006/relationships/image" Target="../media/image14.png"/><Relationship Id="rId5" Type="http://schemas.openxmlformats.org/officeDocument/2006/relationships/image" Target="../media/image24.JPG"/><Relationship Id="rId4" Type="http://schemas.openxmlformats.org/officeDocument/2006/relationships/image" Target="../media/image3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1.mp3"/><Relationship Id="rId1" Type="http://schemas.microsoft.com/office/2007/relationships/media" Target="../media/media21.mp3"/><Relationship Id="rId5" Type="http://schemas.openxmlformats.org/officeDocument/2006/relationships/image" Target="../media/image14.png"/><Relationship Id="rId4" Type="http://schemas.openxmlformats.org/officeDocument/2006/relationships/image" Target="../media/image3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2.mp3"/><Relationship Id="rId1" Type="http://schemas.microsoft.com/office/2007/relationships/media" Target="../media/media22.mp3"/><Relationship Id="rId5" Type="http://schemas.openxmlformats.org/officeDocument/2006/relationships/image" Target="../media/image14.png"/><Relationship Id="rId4" Type="http://schemas.openxmlformats.org/officeDocument/2006/relationships/image" Target="../media/image32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media26.mp3"/><Relationship Id="rId13" Type="http://schemas.microsoft.com/office/2007/relationships/media" Target="../media/media29.mp3"/><Relationship Id="rId3" Type="http://schemas.microsoft.com/office/2007/relationships/media" Target="../media/media24.mp3"/><Relationship Id="rId7" Type="http://schemas.microsoft.com/office/2007/relationships/media" Target="../media/media26.mp3"/><Relationship Id="rId12" Type="http://schemas.openxmlformats.org/officeDocument/2006/relationships/audio" Target="../media/media28.mp3"/><Relationship Id="rId2" Type="http://schemas.openxmlformats.org/officeDocument/2006/relationships/audio" Target="../media/media23.mp3"/><Relationship Id="rId16" Type="http://schemas.openxmlformats.org/officeDocument/2006/relationships/image" Target="../media/image14.png"/><Relationship Id="rId1" Type="http://schemas.microsoft.com/office/2007/relationships/media" Target="../media/media23.mp3"/><Relationship Id="rId6" Type="http://schemas.openxmlformats.org/officeDocument/2006/relationships/audio" Target="../media/media25.mp3"/><Relationship Id="rId11" Type="http://schemas.microsoft.com/office/2007/relationships/media" Target="../media/media28.mp3"/><Relationship Id="rId5" Type="http://schemas.microsoft.com/office/2007/relationships/media" Target="../media/media25.mp3"/><Relationship Id="rId15" Type="http://schemas.openxmlformats.org/officeDocument/2006/relationships/slideLayout" Target="../slideLayouts/slideLayout4.xml"/><Relationship Id="rId10" Type="http://schemas.openxmlformats.org/officeDocument/2006/relationships/audio" Target="../media/media27.mp3"/><Relationship Id="rId4" Type="http://schemas.openxmlformats.org/officeDocument/2006/relationships/audio" Target="../media/media24.mp3"/><Relationship Id="rId9" Type="http://schemas.microsoft.com/office/2007/relationships/media" Target="../media/media27.mp3"/><Relationship Id="rId14" Type="http://schemas.openxmlformats.org/officeDocument/2006/relationships/audio" Target="../media/media29.mp3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media33.mp3"/><Relationship Id="rId13" Type="http://schemas.openxmlformats.org/officeDocument/2006/relationships/image" Target="../media/image14.png"/><Relationship Id="rId3" Type="http://schemas.microsoft.com/office/2007/relationships/media" Target="../media/media31.mp3"/><Relationship Id="rId7" Type="http://schemas.microsoft.com/office/2007/relationships/media" Target="../media/media33.mp3"/><Relationship Id="rId12" Type="http://schemas.openxmlformats.org/officeDocument/2006/relationships/image" Target="../media/image33.jpg"/><Relationship Id="rId2" Type="http://schemas.openxmlformats.org/officeDocument/2006/relationships/audio" Target="../media/media30.mp3"/><Relationship Id="rId1" Type="http://schemas.microsoft.com/office/2007/relationships/media" Target="../media/media30.mp3"/><Relationship Id="rId6" Type="http://schemas.openxmlformats.org/officeDocument/2006/relationships/audio" Target="../media/media32.mp3"/><Relationship Id="rId11" Type="http://schemas.openxmlformats.org/officeDocument/2006/relationships/slideLayout" Target="../slideLayouts/slideLayout4.xml"/><Relationship Id="rId5" Type="http://schemas.microsoft.com/office/2007/relationships/media" Target="../media/media32.mp3"/><Relationship Id="rId10" Type="http://schemas.openxmlformats.org/officeDocument/2006/relationships/audio" Target="../media/media34.mp3"/><Relationship Id="rId4" Type="http://schemas.openxmlformats.org/officeDocument/2006/relationships/audio" Target="../media/media31.mp3"/><Relationship Id="rId9" Type="http://schemas.microsoft.com/office/2007/relationships/media" Target="../media/media34.mp3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5.wav"/><Relationship Id="rId1" Type="http://schemas.microsoft.com/office/2007/relationships/media" Target="../media/media35.wav"/><Relationship Id="rId6" Type="http://schemas.openxmlformats.org/officeDocument/2006/relationships/image" Target="../media/image14.png"/><Relationship Id="rId5" Type="http://schemas.openxmlformats.org/officeDocument/2006/relationships/image" Target="../media/image34.jpeg"/><Relationship Id="rId4" Type="http://schemas.openxmlformats.org/officeDocument/2006/relationships/image" Target="../media/image24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37.wav"/><Relationship Id="rId7" Type="http://schemas.openxmlformats.org/officeDocument/2006/relationships/image" Target="../media/image36.jpeg"/><Relationship Id="rId2" Type="http://schemas.openxmlformats.org/officeDocument/2006/relationships/audio" Target="../media/media36.wav"/><Relationship Id="rId1" Type="http://schemas.microsoft.com/office/2007/relationships/media" Target="../media/media36.wav"/><Relationship Id="rId6" Type="http://schemas.openxmlformats.org/officeDocument/2006/relationships/image" Target="../media/image35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7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39.wav"/><Relationship Id="rId7" Type="http://schemas.openxmlformats.org/officeDocument/2006/relationships/image" Target="../media/image38.jpeg"/><Relationship Id="rId2" Type="http://schemas.openxmlformats.org/officeDocument/2006/relationships/audio" Target="../media/media38.wav"/><Relationship Id="rId1" Type="http://schemas.microsoft.com/office/2007/relationships/media" Target="../media/media38.wav"/><Relationship Id="rId6" Type="http://schemas.openxmlformats.org/officeDocument/2006/relationships/image" Target="../media/image37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9.wav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57.jpeg"/><Relationship Id="rId2" Type="http://schemas.openxmlformats.org/officeDocument/2006/relationships/audio" Target="../media/media40.mp3"/><Relationship Id="rId1" Type="http://schemas.microsoft.com/office/2007/relationships/media" Target="../media/media40.mp3"/><Relationship Id="rId6" Type="http://schemas.openxmlformats.org/officeDocument/2006/relationships/image" Target="../media/image56.jpeg"/><Relationship Id="rId5" Type="http://schemas.openxmlformats.org/officeDocument/2006/relationships/image" Target="../media/image55.jpg"/><Relationship Id="rId4" Type="http://schemas.openxmlformats.org/officeDocument/2006/relationships/image" Target="../media/image54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4800" dirty="0" smtClean="0">
                <a:latin typeface="HY동녘M" pitchFamily="18" charset="-127"/>
                <a:ea typeface="HY동녘M" pitchFamily="18" charset="-127"/>
              </a:rPr>
              <a:t>10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800" dirty="0" smtClean="0">
                <a:latin typeface="Adobe 고딕 Std B" pitchFamily="34" charset="-127"/>
                <a:ea typeface="Adobe 고딕 Std B" pitchFamily="34" charset="-127"/>
              </a:rPr>
              <a:t>まっすぐ 行くと あります</a:t>
            </a:r>
            <a:endParaRPr lang="ko-KR" altLang="en-US" sz="28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2760888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087441"/>
            <a:ext cx="2699792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제안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안내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허가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금지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일본의 명소에 대해 설명할 수 있다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400" dirty="0"/>
              <a:t>일본의 </a:t>
            </a:r>
            <a:r>
              <a:rPr lang="ko-KR" altLang="en-US" sz="1400" dirty="0" smtClean="0"/>
              <a:t>대중교통에 </a:t>
            </a:r>
            <a:r>
              <a:rPr lang="ko-KR" altLang="en-US" sz="1400" dirty="0"/>
              <a:t>대해 설명할 수 있다</a:t>
            </a:r>
            <a:r>
              <a:rPr lang="en-US" altLang="ko-KR" sz="1400" dirty="0" smtClean="0"/>
              <a:t>.</a:t>
            </a:r>
            <a:endParaRPr lang="en-US" altLang="ko-KR" sz="1400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10" t="2477" r="21163" b="3416"/>
          <a:stretch/>
        </p:blipFill>
        <p:spPr>
          <a:xfrm>
            <a:off x="253067" y="267605"/>
            <a:ext cx="5973570" cy="5736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길안내 표현에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" r="1420"/>
          <a:stretch/>
        </p:blipFill>
        <p:spPr>
          <a:xfrm>
            <a:off x="1424104" y="1360542"/>
            <a:ext cx="2520000" cy="189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" b="1172"/>
          <a:stretch/>
        </p:blipFill>
        <p:spPr>
          <a:xfrm>
            <a:off x="5549326" y="1340768"/>
            <a:ext cx="2520000" cy="189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608"/>
          <a:stretch/>
        </p:blipFill>
        <p:spPr>
          <a:xfrm>
            <a:off x="1403648" y="4138419"/>
            <a:ext cx="2520000" cy="189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3" r="3203"/>
          <a:stretch/>
        </p:blipFill>
        <p:spPr>
          <a:xfrm>
            <a:off x="5549326" y="4268775"/>
            <a:ext cx="2520000" cy="1890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96162" y="13558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27627" y="13381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6162" y="42303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38293" y="42303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MS UI Gothic"/>
              </a:rPr>
              <a:t>➍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405576" y="3353500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左</a:t>
            </a:r>
            <a:r>
              <a:rPr lang="ja-JP" altLang="en-US" dirty="0" smtClean="0"/>
              <a:t>に　まがる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5531683" y="3332072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右に　まがる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1399938" y="6143013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まっすぐ　行く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530237" y="6228020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しんごうを　わたる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932087" y="324577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ひだり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6103218" y="3224350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みぎ</a:t>
            </a:r>
            <a:endParaRPr lang="ko-KR" altLang="en-US" sz="800" dirty="0"/>
          </a:p>
        </p:txBody>
      </p:sp>
      <p:sp>
        <p:nvSpPr>
          <p:cNvPr id="23" name="TextBox 22"/>
          <p:cNvSpPr txBox="1"/>
          <p:nvPr/>
        </p:nvSpPr>
        <p:spPr>
          <a:xfrm>
            <a:off x="2953434" y="6039080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pic>
        <p:nvPicPr>
          <p:cNvPr id="5" name="10과-듣생1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39552" y="1365193"/>
            <a:ext cx="360000" cy="360000"/>
          </a:xfrm>
          <a:prstGeom prst="rect">
            <a:avLst/>
          </a:prstGeom>
        </p:spPr>
      </p:pic>
      <p:pic>
        <p:nvPicPr>
          <p:cNvPr id="13" name="10과-듣생1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664206" y="1365193"/>
            <a:ext cx="360000" cy="360000"/>
          </a:xfrm>
          <a:prstGeom prst="rect">
            <a:avLst/>
          </a:prstGeom>
        </p:spPr>
      </p:pic>
      <p:pic>
        <p:nvPicPr>
          <p:cNvPr id="19" name="10과-듣생1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39552" y="4239713"/>
            <a:ext cx="360000" cy="360000"/>
          </a:xfrm>
          <a:prstGeom prst="rect">
            <a:avLst/>
          </a:prstGeom>
        </p:spPr>
      </p:pic>
      <p:pic>
        <p:nvPicPr>
          <p:cNvPr id="21" name="10과-듣생1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664206" y="423971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5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27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66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2925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금지 표현에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1475656" y="557994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入らない</a:t>
            </a:r>
            <a:r>
              <a:rPr lang="ja-JP" altLang="en-US" dirty="0" smtClean="0"/>
              <a:t>で　ください。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494706" y="5462701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はい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683568" y="17164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910620" y="16987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rgbClr val="36B4A5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" b="10"/>
          <a:stretch/>
        </p:blipFill>
        <p:spPr>
          <a:xfrm>
            <a:off x="1178606" y="1698710"/>
            <a:ext cx="2700000" cy="3600000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/>
        </p:blipFill>
        <p:spPr>
          <a:xfrm>
            <a:off x="5387667" y="1698710"/>
            <a:ext cx="2700000" cy="3600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652120" y="557994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とらないで　ください。</a:t>
            </a:r>
            <a:endParaRPr lang="ko-KR" altLang="en-US" dirty="0"/>
          </a:p>
        </p:txBody>
      </p:sp>
      <p:pic>
        <p:nvPicPr>
          <p:cNvPr id="5" name="10과-듣생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08344" y="66658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まが</a:t>
            </a:r>
            <a:r>
              <a:rPr lang="ja-JP" altLang="en-US" dirty="0" smtClean="0"/>
              <a:t>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まっすぐ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しんごう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わたる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入る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～ないで　ください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987824" y="980727"/>
            <a:ext cx="30963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돌다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곧장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신호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건너다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들어가다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지 말아 주십시오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218" y="1456504"/>
            <a:ext cx="2520000" cy="1688713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83" y="1440348"/>
            <a:ext cx="2520000" cy="1690838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218" y="4243170"/>
            <a:ext cx="2520000" cy="1701818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83" y="4343510"/>
            <a:ext cx="2520000" cy="1663741"/>
          </a:xfrm>
          <a:prstGeom prst="rect">
            <a:avLst/>
          </a:prstGeom>
        </p:spPr>
      </p:pic>
      <p:grpSp>
        <p:nvGrpSpPr>
          <p:cNvPr id="46" name="그룹 45"/>
          <p:cNvGrpSpPr/>
          <p:nvPr/>
        </p:nvGrpSpPr>
        <p:grpSpPr>
          <a:xfrm>
            <a:off x="4572000" y="3264417"/>
            <a:ext cx="4536504" cy="540000"/>
            <a:chOff x="4572000" y="3268166"/>
            <a:chExt cx="4536504" cy="540000"/>
          </a:xfrm>
        </p:grpSpPr>
        <p:sp>
          <p:nvSpPr>
            <p:cNvPr id="19" name="TextBox 18"/>
            <p:cNvSpPr txBox="1"/>
            <p:nvPr/>
          </p:nvSpPr>
          <p:spPr>
            <a:xfrm>
              <a:off x="4572000" y="3349751"/>
              <a:ext cx="45365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ja-JP" altLang="en-US" dirty="0" smtClean="0"/>
                <a:t>ボールペンで　　　　　　　　ても　いいですか。</a:t>
              </a:r>
              <a:endParaRPr lang="ko-KR" altLang="en-US" dirty="0"/>
            </a:p>
          </p:txBody>
        </p:sp>
        <p:grpSp>
          <p:nvGrpSpPr>
            <p:cNvPr id="5" name="그룹 4"/>
            <p:cNvGrpSpPr/>
            <p:nvPr/>
          </p:nvGrpSpPr>
          <p:grpSpPr>
            <a:xfrm>
              <a:off x="6040735" y="3268166"/>
              <a:ext cx="1150394" cy="540000"/>
              <a:chOff x="6229918" y="3268166"/>
              <a:chExt cx="1150394" cy="540000"/>
            </a:xfrm>
          </p:grpSpPr>
          <p:pic>
            <p:nvPicPr>
              <p:cNvPr id="25" name="그림 24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29918" y="3268166"/>
                <a:ext cx="561972" cy="540000"/>
              </a:xfrm>
              <a:prstGeom prst="rect">
                <a:avLst/>
              </a:prstGeom>
            </p:spPr>
          </p:pic>
          <p:pic>
            <p:nvPicPr>
              <p:cNvPr id="26" name="그림 25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818340" y="3268166"/>
                <a:ext cx="561972" cy="540000"/>
              </a:xfrm>
              <a:prstGeom prst="rect">
                <a:avLst/>
              </a:prstGeom>
            </p:spPr>
          </p:pic>
        </p:grpSp>
      </p:grpSp>
      <p:grpSp>
        <p:nvGrpSpPr>
          <p:cNvPr id="6" name="그룹 5"/>
          <p:cNvGrpSpPr/>
          <p:nvPr/>
        </p:nvGrpSpPr>
        <p:grpSpPr>
          <a:xfrm>
            <a:off x="683568" y="3264417"/>
            <a:ext cx="4104456" cy="543749"/>
            <a:chOff x="683568" y="3264417"/>
            <a:chExt cx="4104456" cy="543749"/>
          </a:xfrm>
        </p:grpSpPr>
        <p:sp>
          <p:nvSpPr>
            <p:cNvPr id="18" name="TextBox 17"/>
            <p:cNvSpPr txBox="1"/>
            <p:nvPr/>
          </p:nvSpPr>
          <p:spPr>
            <a:xfrm>
              <a:off x="683568" y="3353500"/>
              <a:ext cx="41044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ja-JP" altLang="en-US" dirty="0" smtClean="0"/>
                <a:t>まどを　　　　　　　　ても　いいですか。</a:t>
              </a:r>
              <a:endParaRPr lang="ko-KR" altLang="en-US" dirty="0"/>
            </a:p>
          </p:txBody>
        </p:sp>
        <p:grpSp>
          <p:nvGrpSpPr>
            <p:cNvPr id="3" name="그룹 2"/>
            <p:cNvGrpSpPr/>
            <p:nvPr/>
          </p:nvGrpSpPr>
          <p:grpSpPr>
            <a:xfrm>
              <a:off x="1576239" y="3264417"/>
              <a:ext cx="1123944" cy="543749"/>
              <a:chOff x="1759277" y="3264417"/>
              <a:chExt cx="1123944" cy="543749"/>
            </a:xfrm>
          </p:grpSpPr>
          <p:pic>
            <p:nvPicPr>
              <p:cNvPr id="22" name="그림 21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59277" y="3268166"/>
                <a:ext cx="561972" cy="540000"/>
              </a:xfrm>
              <a:prstGeom prst="rect">
                <a:avLst/>
              </a:prstGeom>
            </p:spPr>
          </p:pic>
          <p:pic>
            <p:nvPicPr>
              <p:cNvPr id="39" name="그림 38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21249" y="3264417"/>
                <a:ext cx="561972" cy="540000"/>
              </a:xfrm>
              <a:prstGeom prst="rect">
                <a:avLst/>
              </a:prstGeom>
            </p:spPr>
          </p:pic>
        </p:grpSp>
      </p:grpSp>
      <p:grpSp>
        <p:nvGrpSpPr>
          <p:cNvPr id="47" name="그룹 46"/>
          <p:cNvGrpSpPr/>
          <p:nvPr/>
        </p:nvGrpSpPr>
        <p:grpSpPr>
          <a:xfrm>
            <a:off x="683568" y="6057352"/>
            <a:ext cx="4032448" cy="540000"/>
            <a:chOff x="683568" y="6057352"/>
            <a:chExt cx="4032448" cy="540000"/>
          </a:xfrm>
        </p:grpSpPr>
        <p:sp>
          <p:nvSpPr>
            <p:cNvPr id="20" name="TextBox 19"/>
            <p:cNvSpPr txBox="1"/>
            <p:nvPr/>
          </p:nvSpPr>
          <p:spPr>
            <a:xfrm>
              <a:off x="683568" y="6143013"/>
              <a:ext cx="40324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ja-JP" altLang="en-US" dirty="0"/>
                <a:t>しゃしんを　　　　　　　　ても　いいですか。</a:t>
              </a:r>
              <a:endParaRPr lang="ko-KR" altLang="en-US" dirty="0"/>
            </a:p>
          </p:txBody>
        </p:sp>
        <p:grpSp>
          <p:nvGrpSpPr>
            <p:cNvPr id="40" name="그룹 39"/>
            <p:cNvGrpSpPr/>
            <p:nvPr/>
          </p:nvGrpSpPr>
          <p:grpSpPr>
            <a:xfrm>
              <a:off x="1735113" y="6057352"/>
              <a:ext cx="1150394" cy="540000"/>
              <a:chOff x="6229918" y="3268166"/>
              <a:chExt cx="1150394" cy="540000"/>
            </a:xfrm>
          </p:grpSpPr>
          <p:pic>
            <p:nvPicPr>
              <p:cNvPr id="41" name="그림 40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29918" y="3268166"/>
                <a:ext cx="561972" cy="540000"/>
              </a:xfrm>
              <a:prstGeom prst="rect">
                <a:avLst/>
              </a:prstGeom>
            </p:spPr>
          </p:pic>
          <p:pic>
            <p:nvPicPr>
              <p:cNvPr id="42" name="그림 41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818340" y="3268166"/>
                <a:ext cx="561972" cy="540000"/>
              </a:xfrm>
              <a:prstGeom prst="rect">
                <a:avLst/>
              </a:prstGeom>
            </p:spPr>
          </p:pic>
        </p:grpSp>
      </p:grpSp>
      <p:grpSp>
        <p:nvGrpSpPr>
          <p:cNvPr id="48" name="그룹 47"/>
          <p:cNvGrpSpPr/>
          <p:nvPr/>
        </p:nvGrpSpPr>
        <p:grpSpPr>
          <a:xfrm>
            <a:off x="4644008" y="6057352"/>
            <a:ext cx="4464496" cy="540000"/>
            <a:chOff x="4572000" y="6143013"/>
            <a:chExt cx="4464496" cy="540000"/>
          </a:xfrm>
        </p:grpSpPr>
        <p:sp>
          <p:nvSpPr>
            <p:cNvPr id="21" name="TextBox 20"/>
            <p:cNvSpPr txBox="1"/>
            <p:nvPr/>
          </p:nvSpPr>
          <p:spPr>
            <a:xfrm>
              <a:off x="4572000" y="6228020"/>
              <a:ext cx="44644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ja-JP" altLang="en-US" dirty="0" smtClean="0"/>
                <a:t>この本、</a:t>
              </a:r>
              <a:r>
                <a:rPr lang="ja-JP" altLang="en-US" dirty="0"/>
                <a:t>　　　　　　　　ても　いいですか。</a:t>
              </a:r>
              <a:endParaRPr lang="ko-KR" altLang="en-US" dirty="0"/>
            </a:p>
          </p:txBody>
        </p:sp>
        <p:grpSp>
          <p:nvGrpSpPr>
            <p:cNvPr id="43" name="그룹 42"/>
            <p:cNvGrpSpPr/>
            <p:nvPr/>
          </p:nvGrpSpPr>
          <p:grpSpPr>
            <a:xfrm>
              <a:off x="5746524" y="6143013"/>
              <a:ext cx="1150394" cy="540000"/>
              <a:chOff x="6229918" y="3268166"/>
              <a:chExt cx="1150394" cy="540000"/>
            </a:xfrm>
          </p:grpSpPr>
          <p:pic>
            <p:nvPicPr>
              <p:cNvPr id="44" name="그림 43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29918" y="3268166"/>
                <a:ext cx="561972" cy="540000"/>
              </a:xfrm>
              <a:prstGeom prst="rect">
                <a:avLst/>
              </a:prstGeom>
            </p:spPr>
          </p:pic>
          <p:pic>
            <p:nvPicPr>
              <p:cNvPr id="45" name="그림 44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818340" y="3268166"/>
                <a:ext cx="561972" cy="540000"/>
              </a:xfrm>
              <a:prstGeom prst="rect">
                <a:avLst/>
              </a:prstGeom>
            </p:spPr>
          </p:pic>
        </p:grpSp>
      </p:grpSp>
      <p:sp>
        <p:nvSpPr>
          <p:cNvPr id="2" name="TextBox 1"/>
          <p:cNvSpPr txBox="1"/>
          <p:nvPr/>
        </p:nvSpPr>
        <p:spPr>
          <a:xfrm>
            <a:off x="3527884" y="692695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8" name="TextBox 27"/>
          <p:cNvSpPr txBox="1"/>
          <p:nvPr/>
        </p:nvSpPr>
        <p:spPr>
          <a:xfrm>
            <a:off x="1629197" y="333436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あ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116595" y="331522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か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691611" y="331522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い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791729" y="614490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と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2387377" y="6135383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っ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5918062" y="6135383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か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6487949" y="6135383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り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2195736" y="333436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け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896162" y="13558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5027627" y="13381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896162" y="42303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5038293" y="42303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MS UI Gothic"/>
              </a:rPr>
              <a:t>➍</a:t>
            </a:r>
            <a:endParaRPr lang="ko-KR" altLang="en-US" dirty="0">
              <a:solidFill>
                <a:srgbClr val="36B4A5"/>
              </a:solidFill>
            </a:endParaRPr>
          </a:p>
        </p:txBody>
      </p:sp>
      <p:pic>
        <p:nvPicPr>
          <p:cNvPr id="7" name="10과-듣생3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39552" y="1365193"/>
            <a:ext cx="360000" cy="360000"/>
          </a:xfrm>
          <a:prstGeom prst="rect">
            <a:avLst/>
          </a:prstGeom>
        </p:spPr>
      </p:pic>
      <p:pic>
        <p:nvPicPr>
          <p:cNvPr id="8" name="10과-듣생3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644048" y="1365193"/>
            <a:ext cx="360000" cy="360000"/>
          </a:xfrm>
          <a:prstGeom prst="rect">
            <a:avLst/>
          </a:prstGeom>
        </p:spPr>
      </p:pic>
      <p:pic>
        <p:nvPicPr>
          <p:cNvPr id="9" name="10과-듣생3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39552" y="4235047"/>
            <a:ext cx="360000" cy="360000"/>
          </a:xfrm>
          <a:prstGeom prst="rect">
            <a:avLst/>
          </a:prstGeom>
        </p:spPr>
      </p:pic>
      <p:pic>
        <p:nvPicPr>
          <p:cNvPr id="14" name="10과-듣생3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644048" y="423504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1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297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36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35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321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8" grpId="0"/>
      <p:bldP spid="29" grpId="0"/>
      <p:bldP spid="30" grpId="0"/>
      <p:bldP spid="31" grpId="0"/>
      <p:bldP spid="36" grpId="0"/>
      <p:bldP spid="37" grpId="0"/>
      <p:bldP spid="38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4.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41042"/>
            <a:ext cx="8892480" cy="3388810"/>
          </a:xfrm>
          <a:prstGeom prst="rect">
            <a:avLst/>
          </a:prstGeom>
        </p:spPr>
      </p:pic>
      <p:grpSp>
        <p:nvGrpSpPr>
          <p:cNvPr id="6" name="그룹 5"/>
          <p:cNvGrpSpPr/>
          <p:nvPr/>
        </p:nvGrpSpPr>
        <p:grpSpPr>
          <a:xfrm>
            <a:off x="462958" y="4767217"/>
            <a:ext cx="6963638" cy="543749"/>
            <a:chOff x="462958" y="5085184"/>
            <a:chExt cx="6963638" cy="543749"/>
          </a:xfrm>
        </p:grpSpPr>
        <p:sp>
          <p:nvSpPr>
            <p:cNvPr id="35" name="TextBox 34"/>
            <p:cNvSpPr txBox="1"/>
            <p:nvPr/>
          </p:nvSpPr>
          <p:spPr>
            <a:xfrm>
              <a:off x="462958" y="5174267"/>
              <a:ext cx="69636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>
                  <a:solidFill>
                    <a:schemeClr val="accent5"/>
                  </a:solidFill>
                  <a:latin typeface="ＭＳ Ｐゴシック"/>
                  <a:ea typeface="ＭＳ Ｐゴシック"/>
                </a:rPr>
                <a:t>➊</a:t>
              </a:r>
              <a:r>
                <a:rPr lang="ja-JP" altLang="en-US" dirty="0" smtClean="0"/>
                <a:t>　しゃしんを　　　　　　　　ては　いけません。</a:t>
              </a:r>
              <a:endParaRPr lang="ko-KR" altLang="en-US" dirty="0"/>
            </a:p>
          </p:txBody>
        </p:sp>
        <p:grpSp>
          <p:nvGrpSpPr>
            <p:cNvPr id="41" name="그룹 40"/>
            <p:cNvGrpSpPr/>
            <p:nvPr/>
          </p:nvGrpSpPr>
          <p:grpSpPr>
            <a:xfrm>
              <a:off x="1979712" y="5085184"/>
              <a:ext cx="1123944" cy="543749"/>
              <a:chOff x="1759277" y="3264417"/>
              <a:chExt cx="1123944" cy="543749"/>
            </a:xfrm>
          </p:grpSpPr>
          <p:pic>
            <p:nvPicPr>
              <p:cNvPr id="42" name="그림 41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59277" y="3268166"/>
                <a:ext cx="561972" cy="540000"/>
              </a:xfrm>
              <a:prstGeom prst="rect">
                <a:avLst/>
              </a:prstGeom>
            </p:spPr>
          </p:pic>
          <p:pic>
            <p:nvPicPr>
              <p:cNvPr id="43" name="그림 42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21249" y="3264417"/>
                <a:ext cx="561972" cy="540000"/>
              </a:xfrm>
              <a:prstGeom prst="rect">
                <a:avLst/>
              </a:prstGeom>
            </p:spPr>
          </p:pic>
        </p:grpSp>
      </p:grpSp>
      <p:sp>
        <p:nvSpPr>
          <p:cNvPr id="45" name="TextBox 44"/>
          <p:cNvSpPr txBox="1"/>
          <p:nvPr/>
        </p:nvSpPr>
        <p:spPr>
          <a:xfrm>
            <a:off x="462958" y="5555344"/>
            <a:ext cx="696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chemeClr val="accent5"/>
                </a:solidFill>
                <a:latin typeface="ＭＳ Ｐゴシック"/>
                <a:ea typeface="ＭＳ Ｐゴシック"/>
              </a:rPr>
              <a:t>➋</a:t>
            </a:r>
            <a:r>
              <a:rPr lang="ja-JP" altLang="en-US" dirty="0" smtClean="0"/>
              <a:t>　大き　こえで　　　　　　　　　　　　ては　いけません。</a:t>
            </a:r>
            <a:endParaRPr lang="ko-KR" altLang="en-US" dirty="0"/>
          </a:p>
        </p:txBody>
      </p:sp>
      <p:sp>
        <p:nvSpPr>
          <p:cNvPr id="50" name="TextBox 49"/>
          <p:cNvSpPr txBox="1"/>
          <p:nvPr/>
        </p:nvSpPr>
        <p:spPr>
          <a:xfrm>
            <a:off x="462958" y="6254387"/>
            <a:ext cx="696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chemeClr val="accent5"/>
                </a:solidFill>
                <a:latin typeface="ＭＳ Ｐゴシック"/>
                <a:ea typeface="ＭＳ Ｐゴシック"/>
              </a:rPr>
              <a:t>➌</a:t>
            </a:r>
            <a:r>
              <a:rPr lang="ja-JP" altLang="en-US" dirty="0" smtClean="0"/>
              <a:t>　のみものを　　　　　　　　ては　いけません。</a:t>
            </a:r>
            <a:endParaRPr lang="ko-KR" altLang="en-US" dirty="0"/>
          </a:p>
        </p:txBody>
      </p:sp>
      <p:grpSp>
        <p:nvGrpSpPr>
          <p:cNvPr id="51" name="그룹 50"/>
          <p:cNvGrpSpPr/>
          <p:nvPr/>
        </p:nvGrpSpPr>
        <p:grpSpPr>
          <a:xfrm>
            <a:off x="2079904" y="6165304"/>
            <a:ext cx="1123944" cy="543749"/>
            <a:chOff x="1759277" y="3264417"/>
            <a:chExt cx="1123944" cy="543749"/>
          </a:xfrm>
        </p:grpSpPr>
        <p:pic>
          <p:nvPicPr>
            <p:cNvPr id="52" name="그림 5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59277" y="3268166"/>
              <a:ext cx="561972" cy="540000"/>
            </a:xfrm>
            <a:prstGeom prst="rect">
              <a:avLst/>
            </a:prstGeom>
          </p:spPr>
        </p:pic>
        <p:pic>
          <p:nvPicPr>
            <p:cNvPr id="53" name="그림 5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1249" y="3264417"/>
              <a:ext cx="561972" cy="540000"/>
            </a:xfrm>
            <a:prstGeom prst="rect">
              <a:avLst/>
            </a:prstGeom>
          </p:spPr>
        </p:pic>
      </p:grpSp>
      <p:grpSp>
        <p:nvGrpSpPr>
          <p:cNvPr id="22" name="그룹 21"/>
          <p:cNvGrpSpPr/>
          <p:nvPr/>
        </p:nvGrpSpPr>
        <p:grpSpPr>
          <a:xfrm>
            <a:off x="2229644" y="5466261"/>
            <a:ext cx="1685916" cy="543749"/>
            <a:chOff x="1979712" y="5466261"/>
            <a:chExt cx="1685916" cy="543749"/>
          </a:xfrm>
        </p:grpSpPr>
        <p:pic>
          <p:nvPicPr>
            <p:cNvPr id="47" name="그림 4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9712" y="5470010"/>
              <a:ext cx="561972" cy="540000"/>
            </a:xfrm>
            <a:prstGeom prst="rect">
              <a:avLst/>
            </a:prstGeom>
          </p:spPr>
        </p:pic>
        <p:pic>
          <p:nvPicPr>
            <p:cNvPr id="48" name="그림 4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41684" y="5466261"/>
              <a:ext cx="561972" cy="540000"/>
            </a:xfrm>
            <a:prstGeom prst="rect">
              <a:avLst/>
            </a:prstGeom>
          </p:spPr>
        </p:pic>
        <p:pic>
          <p:nvPicPr>
            <p:cNvPr id="54" name="그림 5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03656" y="5466261"/>
              <a:ext cx="561972" cy="540000"/>
            </a:xfrm>
            <a:prstGeom prst="rect">
              <a:avLst/>
            </a:prstGeom>
          </p:spPr>
        </p:pic>
      </p:grpSp>
      <p:sp>
        <p:nvSpPr>
          <p:cNvPr id="55" name="TextBox 54"/>
          <p:cNvSpPr txBox="1"/>
          <p:nvPr/>
        </p:nvSpPr>
        <p:spPr>
          <a:xfrm>
            <a:off x="2050007" y="482552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と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2625023" y="482552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っ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2296319" y="553995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は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2871335" y="553995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な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3435887" y="553620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し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2142778" y="6235249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の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2717794" y="6235249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46634" y="5447622"/>
            <a:ext cx="4140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おお</a:t>
            </a:r>
            <a:endParaRPr lang="ko-KR" altLang="en-US" sz="800" dirty="0"/>
          </a:p>
        </p:txBody>
      </p:sp>
      <p:pic>
        <p:nvPicPr>
          <p:cNvPr id="5" name="10과-듣생4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958" y="4885636"/>
            <a:ext cx="360000" cy="360000"/>
          </a:xfrm>
          <a:prstGeom prst="rect">
            <a:avLst/>
          </a:prstGeom>
        </p:spPr>
      </p:pic>
      <p:pic>
        <p:nvPicPr>
          <p:cNvPr id="7" name="10과-듣생4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958" y="5572186"/>
            <a:ext cx="360000" cy="360000"/>
          </a:xfrm>
          <a:prstGeom prst="rect">
            <a:avLst/>
          </a:prstGeom>
        </p:spPr>
      </p:pic>
      <p:pic>
        <p:nvPicPr>
          <p:cNvPr id="8" name="10과-듣생4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958" y="626592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85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32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38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347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1" grpId="0"/>
      <p:bldP spid="6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まど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～ても　いいです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ボールペン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～ては　いけません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のみもの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こえ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203848" y="980727"/>
            <a:ext cx="30963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창문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~(</a:t>
            </a:r>
            <a:r>
              <a:rPr lang="ko-KR" altLang="en-US" dirty="0" smtClean="0"/>
              <a:t>해</a:t>
            </a:r>
            <a:r>
              <a:rPr lang="en-US" altLang="ko-KR" dirty="0" smtClean="0"/>
              <a:t>)</a:t>
            </a:r>
            <a:r>
              <a:rPr lang="ko-KR" altLang="en-US" dirty="0" smtClean="0"/>
              <a:t>도 좋습니다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볼펜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서는 안 됩니다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음료수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목</a:t>
            </a:r>
            <a:r>
              <a:rPr lang="en-US" altLang="ko-KR" dirty="0" smtClean="0"/>
              <a:t>)</a:t>
            </a:r>
            <a:r>
              <a:rPr lang="ko-KR" altLang="en-US" dirty="0" smtClean="0"/>
              <a:t>소리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1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6" name="그림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0968" y="1844824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みきさん、</a:t>
            </a:r>
            <a:r>
              <a:rPr lang="ja-JP" altLang="en-US" dirty="0" smtClean="0">
                <a:solidFill>
                  <a:schemeClr val="accent2"/>
                </a:solidFill>
              </a:rPr>
              <a:t>きょうとへ　行っ</a:t>
            </a:r>
            <a:r>
              <a:rPr lang="ja-JP" altLang="en-US" dirty="0" smtClean="0"/>
              <a:t>た　ことが　ありますか。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はい、あります。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いいえ、ありません。</a:t>
            </a:r>
            <a:endParaRPr lang="en-US" altLang="ja-JP" dirty="0"/>
          </a:p>
        </p:txBody>
      </p:sp>
      <p:pic>
        <p:nvPicPr>
          <p:cNvPr id="18" name="그림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671189"/>
            <a:ext cx="4077982" cy="2731315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2121901" y="6135806"/>
            <a:ext cx="3222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きょうとへ　行く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733081" y="1905233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い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075634" y="600903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pic>
        <p:nvPicPr>
          <p:cNvPr id="3" name="10과-듣말1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5656" y="125376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402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5" r="5575"/>
          <a:stretch/>
        </p:blipFill>
        <p:spPr>
          <a:xfrm>
            <a:off x="699022" y="1916832"/>
            <a:ext cx="1800000" cy="135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683568" y="4704213"/>
            <a:ext cx="1800000" cy="1350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307653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なっとうを　食べる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058465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スキー</a:t>
            </a:r>
            <a:r>
              <a:rPr lang="ja-JP" altLang="en-US" dirty="0" smtClean="0"/>
              <a:t>を　する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1774960"/>
            <a:ext cx="5868652" cy="166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みきさん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2"/>
                </a:solidFill>
              </a:rPr>
              <a:t>なっとうを　食べ</a:t>
            </a:r>
            <a:r>
              <a:rPr lang="ja-JP" altLang="en-US" dirty="0" smtClean="0"/>
              <a:t>た</a:t>
            </a:r>
            <a:r>
              <a:rPr lang="ja-JP" altLang="en-US" dirty="0"/>
              <a:t>　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/>
              <a:t>はい、あります。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いいえ、ありません。</a:t>
            </a:r>
            <a:endParaRPr lang="en-US" altLang="ja-JP" dirty="0"/>
          </a:p>
        </p:txBody>
      </p:sp>
      <p:sp>
        <p:nvSpPr>
          <p:cNvPr id="15" name="TextBox 14"/>
          <p:cNvSpPr txBox="1"/>
          <p:nvPr/>
        </p:nvSpPr>
        <p:spPr>
          <a:xfrm>
            <a:off x="3122840" y="4511340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みきさん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2"/>
                </a:solidFill>
              </a:rPr>
              <a:t>スキーを　し</a:t>
            </a:r>
            <a:r>
              <a:rPr lang="ja-JP" altLang="en-US" dirty="0" smtClean="0"/>
              <a:t>た</a:t>
            </a:r>
            <a:r>
              <a:rPr lang="ja-JP" altLang="en-US" dirty="0"/>
              <a:t>　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/>
              <a:t>はい、あります。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いいえ、ありません。</a:t>
            </a:r>
            <a:endParaRPr lang="en-US" altLang="ja-JP" dirty="0"/>
          </a:p>
        </p:txBody>
      </p:sp>
      <p:sp>
        <p:nvSpPr>
          <p:cNvPr id="16" name="TextBox 15"/>
          <p:cNvSpPr txBox="1"/>
          <p:nvPr/>
        </p:nvSpPr>
        <p:spPr>
          <a:xfrm>
            <a:off x="6085741" y="1835299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た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pic>
        <p:nvPicPr>
          <p:cNvPr id="2" name="10과-듣말1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8817" y="1406023"/>
            <a:ext cx="360000" cy="360000"/>
          </a:xfrm>
          <a:prstGeom prst="rect">
            <a:avLst/>
          </a:prstGeom>
        </p:spPr>
      </p:pic>
      <p:pic>
        <p:nvPicPr>
          <p:cNvPr id="3" name="10과-듣말1-2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13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7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그림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スマホを　つかわ</a:t>
            </a:r>
            <a:r>
              <a:rPr lang="ja-JP" altLang="en-US" dirty="0" smtClean="0"/>
              <a:t>ないで　ください。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あ、すみません。</a:t>
            </a:r>
            <a:endParaRPr lang="en-US" altLang="ja-JP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116504" y="333558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スマホ</a:t>
            </a:r>
            <a:r>
              <a:rPr lang="ja-JP" altLang="en-US" dirty="0" smtClean="0"/>
              <a:t>を　つかう</a:t>
            </a:r>
            <a:endParaRPr lang="ko-KR" altLang="en-US" dirty="0"/>
          </a:p>
        </p:txBody>
      </p:sp>
      <p:pic>
        <p:nvPicPr>
          <p:cNvPr id="21" name="그림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20" y="4736394"/>
            <a:ext cx="1705688" cy="135000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43508" y="608639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ゴミを　すてる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ゴミを　すて</a:t>
            </a:r>
            <a:r>
              <a:rPr lang="ja-JP" altLang="en-US" dirty="0" smtClean="0"/>
              <a:t>な</a:t>
            </a:r>
            <a:r>
              <a:rPr lang="ja-JP" altLang="en-US" dirty="0"/>
              <a:t>いで　ください。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あ、すみません。</a:t>
            </a:r>
            <a:endParaRPr lang="en-US" altLang="ja-JP" dirty="0"/>
          </a:p>
        </p:txBody>
      </p:sp>
      <p:sp>
        <p:nvSpPr>
          <p:cNvPr id="27" name="TextBox 26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2. </a:t>
            </a:r>
            <a:r>
              <a:rPr lang="ko-KR" altLang="en-US" sz="1400" dirty="0" smtClean="0"/>
              <a:t>잘 듣고 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64" y="2058549"/>
            <a:ext cx="1800000" cy="1056164"/>
          </a:xfrm>
          <a:prstGeom prst="rect">
            <a:avLst/>
          </a:prstGeom>
        </p:spPr>
      </p:pic>
      <p:pic>
        <p:nvPicPr>
          <p:cNvPr id="3" name="10과-듣말2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04471" y="1243262"/>
            <a:ext cx="360000" cy="360000"/>
          </a:xfrm>
          <a:prstGeom prst="rect">
            <a:avLst/>
          </a:prstGeom>
        </p:spPr>
      </p:pic>
      <p:pic>
        <p:nvPicPr>
          <p:cNvPr id="4" name="10과-듣말2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7047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30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大きい　こえで　はなさ</a:t>
            </a:r>
            <a:r>
              <a:rPr lang="ja-JP" altLang="en-US" dirty="0" smtClean="0"/>
              <a:t>ないで　ください。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あ、すみません。</a:t>
            </a:r>
            <a:endParaRPr lang="en-US" altLang="ja-JP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16504" y="3307653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大きい　こえで　はなす</a:t>
            </a:r>
            <a:endParaRPr lang="ko-KR" altLang="en-US" dirty="0"/>
          </a:p>
        </p:txBody>
      </p:sp>
      <p:pic>
        <p:nvPicPr>
          <p:cNvPr id="19" name="그림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20" y="4736481"/>
            <a:ext cx="1705688" cy="134982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143508" y="6058465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ろうかを　はしる</a:t>
            </a:r>
            <a:endParaRPr lang="ko-KR" alt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ろうかを　はしら</a:t>
            </a:r>
            <a:r>
              <a:rPr lang="ja-JP" altLang="en-US" dirty="0" smtClean="0"/>
              <a:t>な</a:t>
            </a:r>
            <a:r>
              <a:rPr lang="ja-JP" altLang="en-US" dirty="0"/>
              <a:t>いで　ください。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あ、すみません。</a:t>
            </a:r>
            <a:endParaRPr lang="en-US" altLang="ja-JP" dirty="0"/>
          </a:p>
        </p:txBody>
      </p:sp>
      <p:pic>
        <p:nvPicPr>
          <p:cNvPr id="22" name="그림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20" y="1971355"/>
            <a:ext cx="1705688" cy="135391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4039369" y="2031693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おお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pic>
        <p:nvPicPr>
          <p:cNvPr id="2" name="10과-듣말2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1416716"/>
            <a:ext cx="360000" cy="360000"/>
          </a:xfrm>
          <a:prstGeom prst="rect">
            <a:avLst/>
          </a:prstGeom>
        </p:spPr>
      </p:pic>
      <p:pic>
        <p:nvPicPr>
          <p:cNvPr id="4" name="10과-듣말2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～た　ことが　あります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なっとう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スキー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つかう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ゴ</a:t>
            </a:r>
            <a:r>
              <a:rPr lang="ja-JP" altLang="en-US" dirty="0" smtClean="0"/>
              <a:t>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すてる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ろうか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はしる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27585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~</a:t>
            </a:r>
            <a:r>
              <a:rPr lang="ko-KR" altLang="en-US" dirty="0" smtClean="0"/>
              <a:t>한 적이 있습니다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낫토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스키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사용하다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쓰레기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버리다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복도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달리다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3. </a:t>
            </a:r>
            <a:r>
              <a:rPr lang="ko-KR" altLang="en-US" sz="1400" dirty="0" smtClean="0"/>
              <a:t>잘 듣고 그림을 보면서 보기와 같이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946" y="2996952"/>
            <a:ext cx="5616116" cy="36084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6752"/>
            <a:ext cx="819150" cy="419100"/>
          </a:xfrm>
          <a:prstGeom prst="rect">
            <a:avLst/>
          </a:prstGeom>
        </p:spPr>
      </p:pic>
      <p:sp>
        <p:nvSpPr>
          <p:cNvPr id="4" name="모서리가 둥근 직사각형 3"/>
          <p:cNvSpPr/>
          <p:nvPr/>
        </p:nvSpPr>
        <p:spPr>
          <a:xfrm>
            <a:off x="323528" y="1581944"/>
            <a:ext cx="8568952" cy="127099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		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びょういん</a:t>
            </a:r>
            <a:r>
              <a:rPr lang="ja-JP" altLang="en-US" dirty="0" smtClean="0">
                <a:solidFill>
                  <a:schemeClr val="tx1"/>
                </a:solidFill>
              </a:rPr>
              <a:t>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 smtClean="0">
                <a:solidFill>
                  <a:schemeClr val="tx2"/>
                </a:solidFill>
              </a:rPr>
              <a:t>		B</a:t>
            </a:r>
            <a:r>
              <a:rPr lang="en-US" altLang="ja-JP" dirty="0">
                <a:solidFill>
                  <a:schemeClr val="tx2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この　みちを　</a:t>
            </a:r>
            <a:r>
              <a:rPr lang="ja-JP" altLang="en-US" dirty="0" smtClean="0">
                <a:solidFill>
                  <a:schemeClr val="accent5"/>
                </a:solidFill>
              </a:rPr>
              <a:t>まっすぐ　行く</a:t>
            </a:r>
            <a:r>
              <a:rPr lang="ja-JP" altLang="en-US" dirty="0" smtClean="0">
                <a:solidFill>
                  <a:schemeClr val="tx1"/>
                </a:solidFill>
              </a:rPr>
              <a:t>と　あります。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544" y="189427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びょういん</a:t>
            </a:r>
            <a:r>
              <a:rPr lang="ko-KR" altLang="en-US" dirty="0" smtClean="0"/>
              <a:t> </a:t>
            </a:r>
            <a:r>
              <a:rPr lang="en-US" altLang="ko-KR" dirty="0" smtClean="0"/>
              <a:t>/</a:t>
            </a:r>
            <a:endParaRPr lang="en-US" altLang="ja-JP" dirty="0" smtClean="0"/>
          </a:p>
          <a:p>
            <a:pPr algn="ctr"/>
            <a:r>
              <a:rPr lang="ja-JP" altLang="en-US" dirty="0" smtClean="0"/>
              <a:t>まっすく　行く</a:t>
            </a:r>
            <a:endParaRPr lang="ko-KR" altLang="en-US" dirty="0"/>
          </a:p>
        </p:txBody>
      </p:sp>
      <p:pic>
        <p:nvPicPr>
          <p:cNvPr id="2" name="10과-듣말3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9946" y="1167202"/>
            <a:ext cx="360000" cy="360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89054" y="2217440"/>
            <a:ext cx="265559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>
                <a:solidFill>
                  <a:schemeClr val="accent5"/>
                </a:solidFill>
              </a:rPr>
              <a:t>い</a:t>
            </a:r>
            <a:endParaRPr lang="ko-KR" altLang="en-US" sz="7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945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09464" y="1212612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3. </a:t>
            </a:r>
            <a:r>
              <a:rPr lang="ko-KR" altLang="en-US" sz="1400" dirty="0" smtClean="0"/>
              <a:t>잘 듣고 그림을 보면서 보기와 같이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946" y="2996952"/>
            <a:ext cx="5616116" cy="3608400"/>
          </a:xfrm>
          <a:prstGeom prst="rect">
            <a:avLst/>
          </a:prstGeom>
        </p:spPr>
      </p:pic>
      <p:sp>
        <p:nvSpPr>
          <p:cNvPr id="4" name="모서리가 둥근 직사각형 3"/>
          <p:cNvSpPr/>
          <p:nvPr/>
        </p:nvSpPr>
        <p:spPr>
          <a:xfrm>
            <a:off x="323528" y="1581944"/>
            <a:ext cx="8568952" cy="127099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		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コンビニ</a:t>
            </a:r>
            <a:r>
              <a:rPr lang="ja-JP" altLang="en-US" dirty="0" smtClean="0">
                <a:solidFill>
                  <a:schemeClr val="tx1"/>
                </a:solidFill>
              </a:rPr>
              <a:t>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 smtClean="0">
                <a:solidFill>
                  <a:schemeClr val="tx2"/>
                </a:solidFill>
              </a:rPr>
              <a:t>		B</a:t>
            </a:r>
            <a:r>
              <a:rPr lang="en-US" altLang="ja-JP" dirty="0">
                <a:solidFill>
                  <a:schemeClr val="tx2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この　みちを　</a:t>
            </a:r>
            <a:r>
              <a:rPr lang="ja-JP" altLang="en-US" dirty="0" smtClean="0">
                <a:solidFill>
                  <a:schemeClr val="accent5"/>
                </a:solidFill>
              </a:rPr>
              <a:t>右に　曲がる</a:t>
            </a:r>
            <a:r>
              <a:rPr lang="ja-JP" altLang="en-US" dirty="0" smtClean="0">
                <a:solidFill>
                  <a:schemeClr val="tx1"/>
                </a:solidFill>
              </a:rPr>
              <a:t>と　あります。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544" y="189427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コンビニ </a:t>
            </a:r>
            <a:r>
              <a:rPr lang="en-US" altLang="ja-JP" dirty="0" smtClean="0"/>
              <a:t>/</a:t>
            </a:r>
          </a:p>
          <a:p>
            <a:pPr algn="ctr"/>
            <a:r>
              <a:rPr lang="ja-JP" altLang="en-US" dirty="0" smtClean="0"/>
              <a:t>右に　曲がる</a:t>
            </a:r>
            <a:endParaRPr lang="ko-KR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480942" y="2217440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みぎ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38539" y="2217440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ま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pic>
        <p:nvPicPr>
          <p:cNvPr id="6" name="10과-듣말3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044" y="118306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58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3. </a:t>
            </a:r>
            <a:r>
              <a:rPr lang="ko-KR" altLang="en-US" sz="1400" dirty="0" smtClean="0"/>
              <a:t>잘 듣고 그림을 보면서 보기와 같이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946" y="2996952"/>
            <a:ext cx="5616116" cy="3608400"/>
          </a:xfrm>
          <a:prstGeom prst="rect">
            <a:avLst/>
          </a:prstGeom>
        </p:spPr>
      </p:pic>
      <p:sp>
        <p:nvSpPr>
          <p:cNvPr id="4" name="모서리가 둥근 직사각형 3"/>
          <p:cNvSpPr/>
          <p:nvPr/>
        </p:nvSpPr>
        <p:spPr>
          <a:xfrm>
            <a:off x="323528" y="1581944"/>
            <a:ext cx="8568952" cy="127099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		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がっこう</a:t>
            </a:r>
            <a:r>
              <a:rPr lang="ja-JP" altLang="en-US" dirty="0" smtClean="0">
                <a:solidFill>
                  <a:schemeClr val="tx1"/>
                </a:solidFill>
              </a:rPr>
              <a:t>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 smtClean="0">
                <a:solidFill>
                  <a:schemeClr val="tx2"/>
                </a:solidFill>
              </a:rPr>
              <a:t>		B</a:t>
            </a:r>
            <a:r>
              <a:rPr lang="en-US" altLang="ja-JP" dirty="0">
                <a:solidFill>
                  <a:schemeClr val="tx2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この　みちを　</a:t>
            </a:r>
            <a:r>
              <a:rPr lang="ja-JP" altLang="en-US" dirty="0" smtClean="0">
                <a:solidFill>
                  <a:schemeClr val="accent5"/>
                </a:solidFill>
              </a:rPr>
              <a:t>左に　曲がって　まっすぐ　行く</a:t>
            </a:r>
            <a:r>
              <a:rPr lang="ja-JP" altLang="en-US" dirty="0" smtClean="0">
                <a:solidFill>
                  <a:schemeClr val="tx1"/>
                </a:solidFill>
              </a:rPr>
              <a:t>と　あります。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252536" y="1755775"/>
            <a:ext cx="3060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がっこう </a:t>
            </a:r>
            <a:r>
              <a:rPr lang="en-US" altLang="ja-JP" dirty="0" smtClean="0"/>
              <a:t>/</a:t>
            </a:r>
          </a:p>
          <a:p>
            <a:pPr algn="ctr"/>
            <a:r>
              <a:rPr lang="ja-JP" altLang="en-US" dirty="0" smtClean="0"/>
              <a:t>左に　曲がって</a:t>
            </a:r>
            <a:endParaRPr lang="en-US" altLang="ja-JP" dirty="0" smtClean="0"/>
          </a:p>
          <a:p>
            <a:pPr algn="ctr"/>
            <a:r>
              <a:rPr lang="ja-JP" altLang="en-US" dirty="0" smtClean="0"/>
              <a:t>まっすく　行く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9464" y="1212612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480942" y="2217440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みぎ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38539" y="2217440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ま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067897" y="2217440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い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pic>
        <p:nvPicPr>
          <p:cNvPr id="2" name="10과-듣말3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7634" y="1211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58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びょういん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コンビニ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병원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편의점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67544" y="2132856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ユナ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金閣寺では　しゃしんを　とっても　いいの？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すずき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すん。いいんだよ。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でも、あの　かんばん　見て。しゃしん、とっては　いけないって。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あれは　「この　道で　しゅうごうしゃしんを　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　</a:t>
            </a:r>
            <a:r>
              <a:rPr lang="ja-JP" altLang="en-US" dirty="0" smtClean="0"/>
              <a:t>　とらないで　ください」という　いみだよ。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ユ</a:t>
            </a:r>
            <a:r>
              <a:rPr lang="ja-JP" altLang="en-US" dirty="0"/>
              <a:t>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あ、そうか。金閣寺の　前では　とっても　いいんだよね。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うん。もちろん。</a:t>
            </a:r>
            <a:endParaRPr lang="en-US" altLang="ja-JP" dirty="0"/>
          </a:p>
        </p:txBody>
      </p:sp>
      <p:sp>
        <p:nvSpPr>
          <p:cNvPr id="17" name="TextBox 16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유나는 친구들과 함께 세계문화유산 중 하나인 </a:t>
            </a:r>
            <a:r>
              <a:rPr lang="ko-KR" altLang="en-US" dirty="0" err="1" smtClean="0"/>
              <a:t>금각사로</a:t>
            </a:r>
            <a:r>
              <a:rPr lang="ko-KR" altLang="en-US" dirty="0" smtClean="0"/>
              <a:t> 여행을 갔습니다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716063" y="2208293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き</a:t>
            </a:r>
            <a:r>
              <a:rPr lang="ja-JP" altLang="en-US" sz="800" dirty="0" smtClean="0"/>
              <a:t>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かく   じ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3942978" y="3284984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3234291" y="3836665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みち</a:t>
            </a:r>
            <a:endParaRPr lang="ko-KR" altLang="en-US" sz="800" dirty="0"/>
          </a:p>
        </p:txBody>
      </p:sp>
      <p:sp>
        <p:nvSpPr>
          <p:cNvPr id="13" name="TextBox 12"/>
          <p:cNvSpPr txBox="1"/>
          <p:nvPr/>
        </p:nvSpPr>
        <p:spPr>
          <a:xfrm>
            <a:off x="2841277" y="4941168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き</a:t>
            </a:r>
            <a:r>
              <a:rPr lang="ja-JP" altLang="en-US" sz="800" dirty="0" smtClean="0"/>
              <a:t>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かく   じ</a:t>
            </a:r>
            <a:endParaRPr lang="ko-KR" altLang="en-US" sz="800" dirty="0"/>
          </a:p>
        </p:txBody>
      </p:sp>
      <p:sp>
        <p:nvSpPr>
          <p:cNvPr id="14" name="TextBox 13"/>
          <p:cNvSpPr txBox="1"/>
          <p:nvPr/>
        </p:nvSpPr>
        <p:spPr>
          <a:xfrm>
            <a:off x="3910938" y="4941168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まえ</a:t>
            </a:r>
            <a:endParaRPr lang="ko-KR" altLang="en-US" sz="800" dirty="0"/>
          </a:p>
        </p:txBody>
      </p:sp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3315915" y="692696"/>
            <a:ext cx="360000" cy="360000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2331329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2891036"/>
            <a:ext cx="360000" cy="360000"/>
          </a:xfrm>
          <a:prstGeom prst="rect">
            <a:avLst/>
          </a:prstGeom>
        </p:spPr>
      </p:pic>
      <p:pic>
        <p:nvPicPr>
          <p:cNvPr id="6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3431842"/>
            <a:ext cx="360000" cy="360000"/>
          </a:xfrm>
          <a:prstGeom prst="rect">
            <a:avLst/>
          </a:prstGeom>
        </p:spPr>
      </p:pic>
      <p:pic>
        <p:nvPicPr>
          <p:cNvPr id="7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3985225"/>
            <a:ext cx="360000" cy="360000"/>
          </a:xfrm>
          <a:prstGeom prst="rect">
            <a:avLst/>
          </a:prstGeom>
        </p:spPr>
      </p:pic>
      <p:pic>
        <p:nvPicPr>
          <p:cNvPr id="8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5089728"/>
            <a:ext cx="360000" cy="360000"/>
          </a:xfrm>
          <a:prstGeom prst="rect">
            <a:avLst/>
          </a:prstGeom>
        </p:spPr>
      </p:pic>
      <p:pic>
        <p:nvPicPr>
          <p:cNvPr id="9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7544" y="563271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1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1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4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582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98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50"/>
          <a:stretch/>
        </p:blipFill>
        <p:spPr>
          <a:xfrm>
            <a:off x="4273509" y="908720"/>
            <a:ext cx="4848301" cy="594928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67544" y="21328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すずき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ほら、金閣寺が　見えるよ。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わあ、すてき！。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ね、金閣寺の　前で、</a:t>
            </a:r>
            <a:r>
              <a:rPr lang="en-US" altLang="ja-JP" dirty="0" smtClean="0"/>
              <a:t>3</a:t>
            </a:r>
            <a:r>
              <a:rPr lang="ja-JP" altLang="en-US" dirty="0" smtClean="0"/>
              <a:t>人で　しゃしんを　とらない？　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ユ</a:t>
            </a:r>
            <a:r>
              <a:rPr lang="ja-JP" altLang="en-US" dirty="0"/>
              <a:t>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うん。</a:t>
            </a:r>
            <a:endParaRPr lang="en-US" altLang="ja-JP" dirty="0"/>
          </a:p>
        </p:txBody>
      </p:sp>
      <p:sp>
        <p:nvSpPr>
          <p:cNvPr id="2" name="TextBox 1"/>
          <p:cNvSpPr txBox="1"/>
          <p:nvPr/>
        </p:nvSpPr>
        <p:spPr>
          <a:xfrm>
            <a:off x="2296319" y="2198768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き</a:t>
            </a:r>
            <a:r>
              <a:rPr lang="ja-JP" altLang="en-US" sz="800" dirty="0" smtClean="0"/>
              <a:t>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かく   じ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3169940" y="3284984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まえ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3870970" y="3284984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にん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2118627" y="3284984"/>
            <a:ext cx="80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き</a:t>
            </a:r>
            <a:r>
              <a:rPr lang="ja-JP" altLang="en-US" sz="800" dirty="0" smtClean="0"/>
              <a:t>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かく   じ</a:t>
            </a:r>
            <a:endParaRPr lang="ko-KR" altLang="en-US" sz="800" dirty="0"/>
          </a:p>
        </p:txBody>
      </p:sp>
      <p:pic>
        <p:nvPicPr>
          <p:cNvPr id="4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15600" y="691200"/>
            <a:ext cx="360000" cy="360000"/>
          </a:xfrm>
          <a:prstGeom prst="rect">
            <a:avLst/>
          </a:prstGeom>
        </p:spPr>
      </p:pic>
      <p:pic>
        <p:nvPicPr>
          <p:cNvPr id="5" name="7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2320512"/>
            <a:ext cx="360000" cy="360000"/>
          </a:xfrm>
          <a:prstGeom prst="rect">
            <a:avLst/>
          </a:prstGeom>
        </p:spPr>
      </p:pic>
      <p:pic>
        <p:nvPicPr>
          <p:cNvPr id="6" name="8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2881511"/>
            <a:ext cx="360000" cy="360000"/>
          </a:xfrm>
          <a:prstGeom prst="rect">
            <a:avLst/>
          </a:prstGeom>
        </p:spPr>
      </p:pic>
      <p:pic>
        <p:nvPicPr>
          <p:cNvPr id="7" name="9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3440646"/>
            <a:ext cx="360000" cy="360000"/>
          </a:xfrm>
          <a:prstGeom prst="rect">
            <a:avLst/>
          </a:prstGeom>
        </p:spPr>
      </p:pic>
      <p:pic>
        <p:nvPicPr>
          <p:cNvPr id="8" name="10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399553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70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1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97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2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1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あの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かんばん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～ては　いけません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～って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しゅうごうしゃしん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～と　いう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いみ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もちろん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見える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136429" y="980727"/>
            <a:ext cx="30963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간판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서는 안 된다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라고 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저것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단체 사진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라고 하는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의미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물론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보이다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46051" y="58052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4" name="그림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90968" y="1844824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しゃしんを　とっ</a:t>
            </a:r>
            <a:r>
              <a:rPr lang="ja-JP" altLang="en-US" dirty="0" smtClean="0"/>
              <a:t>ても　いい？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ううん、だめだよ。</a:t>
            </a:r>
            <a:endParaRPr lang="en-US" altLang="ja-JP" dirty="0" smtClean="0"/>
          </a:p>
        </p:txBody>
      </p:sp>
      <p:pic>
        <p:nvPicPr>
          <p:cNvPr id="20" name="그림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33"/>
          <a:stretch/>
        </p:blipFill>
        <p:spPr>
          <a:xfrm>
            <a:off x="4875622" y="3599151"/>
            <a:ext cx="4134400" cy="288655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2121901" y="6135806"/>
            <a:ext cx="3222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しゃしんを　とる</a:t>
            </a:r>
            <a:endParaRPr lang="ko-KR" altLang="en-US" dirty="0"/>
          </a:p>
        </p:txBody>
      </p:sp>
      <p:pic>
        <p:nvPicPr>
          <p:cNvPr id="3" name="10과-읽말1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3962" y="12242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30183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おべんとうを　食べる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052646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でんわを　する</a:t>
            </a:r>
            <a:endParaRPr lang="ko-KR" altLang="en-US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76" y="1896519"/>
            <a:ext cx="1800000" cy="135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672" y="4811394"/>
            <a:ext cx="1800000" cy="1200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おべんとうを　食べ</a:t>
            </a:r>
            <a:r>
              <a:rPr lang="ja-JP" altLang="en-US" dirty="0" smtClean="0"/>
              <a:t>ても</a:t>
            </a:r>
            <a:r>
              <a:rPr lang="ja-JP" altLang="en-US" dirty="0"/>
              <a:t>　いい？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ううん、だめだよ。</a:t>
            </a:r>
            <a:endParaRPr lang="en-US" altLang="ja-JP" dirty="0"/>
          </a:p>
        </p:txBody>
      </p:sp>
      <p:sp>
        <p:nvSpPr>
          <p:cNvPr id="18" name="TextBox 17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でんわを　し</a:t>
            </a:r>
            <a:r>
              <a:rPr lang="ja-JP" altLang="en-US" dirty="0" smtClean="0"/>
              <a:t>ても</a:t>
            </a:r>
            <a:r>
              <a:rPr lang="ja-JP" altLang="en-US" dirty="0"/>
              <a:t>　いい？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ううん、だめだよ。</a:t>
            </a:r>
            <a:endParaRPr lang="en-US" altLang="ja-JP" dirty="0"/>
          </a:p>
        </p:txBody>
      </p:sp>
      <p:sp>
        <p:nvSpPr>
          <p:cNvPr id="20" name="TextBox 19"/>
          <p:cNvSpPr txBox="1"/>
          <p:nvPr/>
        </p:nvSpPr>
        <p:spPr>
          <a:xfrm>
            <a:off x="6146651" y="2028478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た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pic>
        <p:nvPicPr>
          <p:cNvPr id="2" name="10과-읽말1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1406216"/>
            <a:ext cx="360000" cy="360000"/>
          </a:xfrm>
          <a:prstGeom prst="rect">
            <a:avLst/>
          </a:prstGeom>
        </p:spPr>
      </p:pic>
      <p:pic>
        <p:nvPicPr>
          <p:cNvPr id="3" name="10과-읽말1-2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61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7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MS UI Gothic"/>
                <a:ea typeface="맑은 고딕"/>
              </a:rPr>
              <a:t>➍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33558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パソコンを　つかう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08639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ペットと　あそぶ</a:t>
            </a:r>
            <a:endParaRPr lang="ko-KR" altLang="en-US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76" y="1971519"/>
            <a:ext cx="1800000" cy="120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672" y="4736394"/>
            <a:ext cx="1800000" cy="1350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パソコンを　つかっ</a:t>
            </a:r>
            <a:r>
              <a:rPr lang="ja-JP" altLang="en-US" dirty="0" smtClean="0"/>
              <a:t>ても</a:t>
            </a:r>
            <a:r>
              <a:rPr lang="ja-JP" altLang="en-US" dirty="0"/>
              <a:t>　いい？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ううん、だめだよ。</a:t>
            </a:r>
            <a:endParaRPr lang="en-US" altLang="ja-JP" dirty="0"/>
          </a:p>
        </p:txBody>
      </p:sp>
      <p:sp>
        <p:nvSpPr>
          <p:cNvPr id="18" name="TextBox 17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ペットと　あそん</a:t>
            </a:r>
            <a:r>
              <a:rPr lang="ja-JP" altLang="en-US" dirty="0" smtClean="0"/>
              <a:t>でも</a:t>
            </a:r>
            <a:r>
              <a:rPr lang="ja-JP" altLang="en-US" dirty="0"/>
              <a:t>　いい？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ううん、だめだよ。</a:t>
            </a:r>
            <a:endParaRPr lang="en-US" altLang="ja-JP" dirty="0"/>
          </a:p>
        </p:txBody>
      </p:sp>
      <p:pic>
        <p:nvPicPr>
          <p:cNvPr id="2" name="10과-읽말1-3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4946" y="1405609"/>
            <a:ext cx="360000" cy="360000"/>
          </a:xfrm>
          <a:prstGeom prst="rect">
            <a:avLst/>
          </a:prstGeom>
        </p:spPr>
      </p:pic>
      <p:pic>
        <p:nvPicPr>
          <p:cNvPr id="3" name="10과-읽말1-4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4946" y="423957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4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うう</a:t>
            </a:r>
            <a:r>
              <a:rPr lang="ja-JP" altLang="en-US" dirty="0" smtClean="0"/>
              <a:t>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だめだ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ペット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아니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안 된다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애완동</a:t>
            </a:r>
            <a:r>
              <a:rPr lang="ko-KR" altLang="en-US" dirty="0"/>
              <a:t>물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유나가 길을 묻고 있습니다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읽고 질문에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1268760"/>
            <a:ext cx="3749941" cy="3521868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3923928" y="1262236"/>
            <a:ext cx="5040560" cy="3528392"/>
          </a:xfrm>
          <a:prstGeom prst="rect">
            <a:avLst/>
          </a:prstGeom>
          <a:noFill/>
          <a:ln>
            <a:solidFill>
              <a:schemeClr val="accent4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ユ</a:t>
            </a:r>
            <a:r>
              <a:rPr lang="ja-JP" altLang="en-US" dirty="0" smtClean="0">
                <a:solidFill>
                  <a:schemeClr val="tx1"/>
                </a:solidFill>
              </a:rPr>
              <a:t>ナ：あのう、すみません。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中</a:t>
            </a:r>
            <a:r>
              <a:rPr lang="ja-JP" altLang="en-US" dirty="0" smtClean="0">
                <a:solidFill>
                  <a:schemeClr val="tx1"/>
                </a:solidFill>
              </a:rPr>
              <a:t>村：はい。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ユナ：この　近くに　デパートは　ありますか。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中</a:t>
            </a:r>
            <a:r>
              <a:rPr lang="ja-JP" altLang="en-US" dirty="0" smtClean="0">
                <a:solidFill>
                  <a:schemeClr val="tx1"/>
                </a:solidFill>
              </a:rPr>
              <a:t>村：この　道を　まっすぐ　行って、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二つ目の　信号を　右に　曲がると　あります。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ユ</a:t>
            </a:r>
            <a:r>
              <a:rPr lang="ja-JP" altLang="en-US" dirty="0" smtClean="0">
                <a:solidFill>
                  <a:schemeClr val="tx1"/>
                </a:solidFill>
              </a:rPr>
              <a:t>ナ：一つ目の　信号ですか。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chemeClr val="tx1"/>
                </a:solidFill>
              </a:rPr>
              <a:t>中</a:t>
            </a:r>
            <a:r>
              <a:rPr lang="ja-JP" altLang="en-US" dirty="0" smtClean="0">
                <a:solidFill>
                  <a:schemeClr val="tx1"/>
                </a:solidFill>
              </a:rPr>
              <a:t>村：いいえ、二つ目です。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ユナ：ありがとうございます。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8" y="5085184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➊</a:t>
            </a:r>
            <a:r>
              <a:rPr lang="ko-KR" altLang="en-US" dirty="0" smtClean="0"/>
              <a:t> 길에서 말을 걸 때 사용하는 표현을 찾아 써 봅시다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>
                <a:solidFill>
                  <a:schemeClr val="accent4"/>
                </a:solidFill>
                <a:latin typeface="ＭＳ Ｐゴシック"/>
                <a:ea typeface="ＭＳ Ｐゴシック"/>
              </a:rPr>
              <a:t>➋</a:t>
            </a:r>
            <a:r>
              <a:rPr lang="en-US" altLang="ko-KR" dirty="0" smtClean="0"/>
              <a:t> </a:t>
            </a:r>
            <a:r>
              <a:rPr lang="ko-KR" altLang="en-US" dirty="0" smtClean="0"/>
              <a:t>유나가 찾아가는 곳이 어디인지 그림에서 찾아 기호를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156176" y="509140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すみません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7524328" y="591618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dirty="0" smtClean="0">
                <a:solidFill>
                  <a:srgbClr val="FF0000"/>
                </a:solidFill>
              </a:rPr>
              <a:t>B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66531" y="2123331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ちか</a:t>
            </a:r>
            <a:endParaRPr lang="ko-KR" altLang="en-US" sz="700" dirty="0"/>
          </a:p>
        </p:txBody>
      </p:sp>
      <p:sp>
        <p:nvSpPr>
          <p:cNvPr id="9" name="TextBox 8"/>
          <p:cNvSpPr txBox="1"/>
          <p:nvPr/>
        </p:nvSpPr>
        <p:spPr>
          <a:xfrm>
            <a:off x="5085581" y="2521471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みち</a:t>
            </a:r>
            <a:endParaRPr lang="ko-KR" altLang="en-US" sz="700" dirty="0"/>
          </a:p>
        </p:txBody>
      </p:sp>
      <p:sp>
        <p:nvSpPr>
          <p:cNvPr id="10" name="TextBox 9"/>
          <p:cNvSpPr txBox="1"/>
          <p:nvPr/>
        </p:nvSpPr>
        <p:spPr>
          <a:xfrm>
            <a:off x="6643278" y="2521471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い</a:t>
            </a:r>
            <a:endParaRPr lang="ko-KR" altLang="en-US" sz="700" dirty="0"/>
          </a:p>
        </p:txBody>
      </p:sp>
      <p:sp>
        <p:nvSpPr>
          <p:cNvPr id="11" name="TextBox 10"/>
          <p:cNvSpPr txBox="1"/>
          <p:nvPr/>
        </p:nvSpPr>
        <p:spPr>
          <a:xfrm>
            <a:off x="4408934" y="2948716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ふた</a:t>
            </a:r>
            <a:endParaRPr lang="ko-KR" altLang="en-US" sz="700" dirty="0"/>
          </a:p>
        </p:txBody>
      </p:sp>
      <p:sp>
        <p:nvSpPr>
          <p:cNvPr id="12" name="TextBox 11"/>
          <p:cNvSpPr txBox="1"/>
          <p:nvPr/>
        </p:nvSpPr>
        <p:spPr>
          <a:xfrm>
            <a:off x="4900389" y="2948716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め</a:t>
            </a:r>
            <a:endParaRPr lang="ko-KR" altLang="en-US" sz="700" dirty="0"/>
          </a:p>
        </p:txBody>
      </p:sp>
      <p:sp>
        <p:nvSpPr>
          <p:cNvPr id="13" name="TextBox 12"/>
          <p:cNvSpPr txBox="1"/>
          <p:nvPr/>
        </p:nvSpPr>
        <p:spPr>
          <a:xfrm>
            <a:off x="5492129" y="2948715"/>
            <a:ext cx="85149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しん　こう</a:t>
            </a:r>
            <a:endParaRPr lang="ko-KR" altLang="en-US" sz="700" dirty="0"/>
          </a:p>
        </p:txBody>
      </p:sp>
      <p:sp>
        <p:nvSpPr>
          <p:cNvPr id="14" name="TextBox 13"/>
          <p:cNvSpPr txBox="1"/>
          <p:nvPr/>
        </p:nvSpPr>
        <p:spPr>
          <a:xfrm>
            <a:off x="6283238" y="2948715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みぎ</a:t>
            </a:r>
            <a:endParaRPr lang="ko-KR" altLang="en-US" sz="700" dirty="0"/>
          </a:p>
        </p:txBody>
      </p:sp>
      <p:sp>
        <p:nvSpPr>
          <p:cNvPr id="15" name="TextBox 14"/>
          <p:cNvSpPr txBox="1"/>
          <p:nvPr/>
        </p:nvSpPr>
        <p:spPr>
          <a:xfrm>
            <a:off x="6876256" y="2948715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みぎ</a:t>
            </a:r>
            <a:endParaRPr lang="ko-KR" altLang="en-US" sz="700" dirty="0"/>
          </a:p>
        </p:txBody>
      </p:sp>
      <p:sp>
        <p:nvSpPr>
          <p:cNvPr id="16" name="TextBox 15"/>
          <p:cNvSpPr txBox="1"/>
          <p:nvPr/>
        </p:nvSpPr>
        <p:spPr>
          <a:xfrm>
            <a:off x="5592713" y="3356992"/>
            <a:ext cx="85149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しん　こう</a:t>
            </a:r>
            <a:endParaRPr lang="ko-KR" altLang="en-US" sz="700" dirty="0"/>
          </a:p>
        </p:txBody>
      </p:sp>
      <p:sp>
        <p:nvSpPr>
          <p:cNvPr id="17" name="TextBox 16"/>
          <p:cNvSpPr txBox="1"/>
          <p:nvPr/>
        </p:nvSpPr>
        <p:spPr>
          <a:xfrm>
            <a:off x="5339705" y="3789040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ふた</a:t>
            </a:r>
            <a:endParaRPr lang="ko-KR" altLang="en-US" sz="700" dirty="0"/>
          </a:p>
        </p:txBody>
      </p:sp>
      <p:sp>
        <p:nvSpPr>
          <p:cNvPr id="18" name="TextBox 17"/>
          <p:cNvSpPr txBox="1"/>
          <p:nvPr/>
        </p:nvSpPr>
        <p:spPr>
          <a:xfrm>
            <a:off x="5831160" y="3789040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め</a:t>
            </a:r>
            <a:endParaRPr lang="ko-KR" altLang="en-US" sz="700" dirty="0"/>
          </a:p>
        </p:txBody>
      </p:sp>
      <p:sp>
        <p:nvSpPr>
          <p:cNvPr id="19" name="TextBox 18"/>
          <p:cNvSpPr txBox="1"/>
          <p:nvPr/>
        </p:nvSpPr>
        <p:spPr>
          <a:xfrm>
            <a:off x="4503440" y="3366517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ひと</a:t>
            </a:r>
            <a:endParaRPr lang="ko-KR" altLang="en-US" sz="700" dirty="0"/>
          </a:p>
        </p:txBody>
      </p:sp>
      <p:sp>
        <p:nvSpPr>
          <p:cNvPr id="20" name="TextBox 19"/>
          <p:cNvSpPr txBox="1"/>
          <p:nvPr/>
        </p:nvSpPr>
        <p:spPr>
          <a:xfrm>
            <a:off x="4994895" y="3366517"/>
            <a:ext cx="36004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め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近く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～目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근처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째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981125" y="141277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め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717476" y="85045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ちか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364118" cy="648072"/>
            <a:chOff x="323528" y="1484784"/>
            <a:chExt cx="1364118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한</a:t>
              </a:r>
              <a:r>
                <a:rPr lang="ko-KR" altLang="en-US" dirty="0"/>
                <a:t>자</a:t>
              </a:r>
              <a:endParaRPr lang="en-US" altLang="ko-KR" dirty="0" smtClean="0"/>
            </a:p>
          </p:txBody>
        </p:sp>
      </p:grpSp>
      <p:pic>
        <p:nvPicPr>
          <p:cNvPr id="7" name="그림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45" y="2852936"/>
            <a:ext cx="8748464" cy="197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3492906" cy="648072"/>
            <a:chOff x="323528" y="1484784"/>
            <a:chExt cx="3492906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27751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동사의 </a:t>
              </a:r>
              <a:r>
                <a:rPr lang="ja-JP" altLang="en-US" dirty="0" smtClean="0"/>
                <a:t>ない</a:t>
              </a:r>
              <a:r>
                <a:rPr lang="ko-KR" altLang="en-US" dirty="0" smtClean="0"/>
                <a:t>형 </a:t>
              </a:r>
              <a:r>
                <a:rPr lang="en-US" altLang="ko-KR" dirty="0" smtClean="0"/>
                <a:t>(~</a:t>
              </a:r>
              <a:r>
                <a:rPr lang="ko-KR" altLang="en-US" dirty="0" smtClean="0"/>
                <a:t>지 않다</a:t>
              </a:r>
              <a:r>
                <a:rPr lang="en-US" altLang="ko-KR" dirty="0" smtClean="0"/>
                <a:t>)</a:t>
              </a:r>
              <a:endParaRPr lang="en-US" altLang="ko-KR" dirty="0"/>
            </a:p>
          </p:txBody>
        </p:sp>
      </p:grpSp>
      <p:graphicFrame>
        <p:nvGraphicFramePr>
          <p:cNvPr id="5" name="표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534438"/>
              </p:ext>
            </p:extLst>
          </p:nvPr>
        </p:nvGraphicFramePr>
        <p:xfrm>
          <a:off x="323528" y="2276872"/>
          <a:ext cx="8496944" cy="43924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24236"/>
                <a:gridCol w="2124236"/>
                <a:gridCol w="2124236"/>
                <a:gridCol w="2124236"/>
              </a:tblGrid>
              <a:tr h="549061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동사 종류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활용 방법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기본형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예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</a:tr>
              <a:tr h="549061">
                <a:tc rowSpan="3"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1</a:t>
                      </a:r>
                      <a:r>
                        <a:rPr lang="ko-KR" altLang="en-US" dirty="0" smtClean="0"/>
                        <a:t>그룹 동사</a:t>
                      </a:r>
                      <a:endParaRPr lang="ko-KR" altLang="en-US" dirty="0"/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어미 </a:t>
                      </a:r>
                      <a:r>
                        <a:rPr lang="ja-JP" altLang="en-US" dirty="0" smtClean="0"/>
                        <a:t>う</a:t>
                      </a:r>
                      <a:r>
                        <a:rPr lang="ko-KR" altLang="en-US" dirty="0" smtClean="0"/>
                        <a:t>단 →</a:t>
                      </a:r>
                      <a:endParaRPr lang="en-US" altLang="ko-KR" dirty="0" smtClean="0"/>
                    </a:p>
                    <a:p>
                      <a:pPr algn="ctr" latinLnBrk="1"/>
                      <a:r>
                        <a:rPr lang="ja-JP" altLang="en-US" dirty="0" smtClean="0"/>
                        <a:t>あ</a:t>
                      </a:r>
                      <a:r>
                        <a:rPr lang="ko-KR" altLang="en-US" dirty="0" smtClean="0"/>
                        <a:t>단</a:t>
                      </a:r>
                      <a:r>
                        <a:rPr lang="en-US" altLang="ko-KR" baseline="0" dirty="0" smtClean="0"/>
                        <a:t> + </a:t>
                      </a:r>
                      <a:r>
                        <a:rPr lang="ja-JP" altLang="en-US" baseline="0" dirty="0" smtClean="0"/>
                        <a:t>ない</a:t>
                      </a:r>
                      <a:endParaRPr lang="en-US" altLang="ko-KR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聞く</a:t>
                      </a:r>
                      <a:r>
                        <a:rPr lang="ko-KR" altLang="en-US" dirty="0" smtClean="0"/>
                        <a:t> 묻다</a:t>
                      </a:r>
                      <a:r>
                        <a:rPr lang="en-US" altLang="ko-KR" dirty="0" smtClean="0"/>
                        <a:t>/</a:t>
                      </a:r>
                      <a:r>
                        <a:rPr lang="ko-KR" altLang="en-US" dirty="0" smtClean="0"/>
                        <a:t>듣다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聞かない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とる </a:t>
                      </a:r>
                      <a:r>
                        <a:rPr lang="ko-KR" altLang="en-US" dirty="0" smtClean="0"/>
                        <a:t>찍다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とらない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예외 </a:t>
                      </a:r>
                      <a:r>
                        <a:rPr lang="ja-JP" altLang="en-US" dirty="0" smtClean="0"/>
                        <a:t>会う</a:t>
                      </a:r>
                      <a:r>
                        <a:rPr lang="ko-KR" altLang="en-US" dirty="0" smtClean="0"/>
                        <a:t> 만나다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会わない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rowSpan="2"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2</a:t>
                      </a:r>
                      <a:r>
                        <a:rPr lang="ko-KR" altLang="en-US" dirty="0" smtClean="0"/>
                        <a:t>그룹 동사</a:t>
                      </a:r>
                      <a:endParaRPr lang="ko-KR" altLang="en-US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어미</a:t>
                      </a:r>
                      <a:r>
                        <a:rPr lang="en-US" altLang="ko-KR" dirty="0" smtClean="0"/>
                        <a:t> </a:t>
                      </a:r>
                      <a:r>
                        <a:rPr lang="ja-JP" altLang="en-US" dirty="0" smtClean="0"/>
                        <a:t>る</a:t>
                      </a:r>
                      <a:r>
                        <a:rPr lang="ko-KR" altLang="en-US" dirty="0" smtClean="0"/>
                        <a:t> 생략</a:t>
                      </a:r>
                      <a:endParaRPr lang="en-US" altLang="ko-KR" dirty="0" smtClean="0"/>
                    </a:p>
                    <a:p>
                      <a:pPr algn="ctr" latinLnBrk="1"/>
                      <a:r>
                        <a:rPr lang="en-US" altLang="ko-KR" dirty="0" smtClean="0"/>
                        <a:t>+ </a:t>
                      </a:r>
                      <a:r>
                        <a:rPr lang="ja-JP" altLang="en-US" dirty="0" smtClean="0"/>
                        <a:t>ない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見る</a:t>
                      </a:r>
                      <a:r>
                        <a:rPr lang="ko-KR" altLang="en-US" dirty="0" smtClean="0"/>
                        <a:t> 보다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見ない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食べる </a:t>
                      </a:r>
                      <a:r>
                        <a:rPr lang="ko-KR" altLang="en-US" dirty="0" smtClean="0"/>
                        <a:t>먹다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食べない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rowSpan="2"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3</a:t>
                      </a:r>
                      <a:r>
                        <a:rPr lang="ko-KR" altLang="en-US" dirty="0" smtClean="0"/>
                        <a:t>그룹 동사</a:t>
                      </a:r>
                      <a:endParaRPr lang="ko-KR" altLang="en-US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 latinLnBrk="1"/>
                      <a:r>
                        <a:rPr lang="ko-KR" altLang="en-US" dirty="0" smtClean="0"/>
                        <a:t>불규칙 활용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する </a:t>
                      </a:r>
                      <a:r>
                        <a:rPr lang="ko-KR" altLang="en-US" dirty="0" smtClean="0"/>
                        <a:t>하다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しない</a:t>
                      </a:r>
                      <a:endParaRPr lang="ko-KR" altLang="en-US" dirty="0"/>
                    </a:p>
                  </a:txBody>
                  <a:tcPr anchor="ctr"/>
                </a:tc>
              </a:tr>
              <a:tr h="549061"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来る </a:t>
                      </a:r>
                      <a:r>
                        <a:rPr lang="ko-KR" altLang="en-US" dirty="0" smtClean="0"/>
                        <a:t>오다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来ない</a:t>
                      </a:r>
                      <a:endParaRPr lang="ko-KR" altLang="en-US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36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502250" cy="648072"/>
            <a:chOff x="323528" y="1484784"/>
            <a:chExt cx="2502250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7844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허가</a:t>
              </a:r>
              <a:r>
                <a:rPr lang="en-US" altLang="ko-KR" dirty="0" smtClean="0"/>
                <a:t>, </a:t>
              </a:r>
              <a:r>
                <a:rPr lang="ko-KR" altLang="en-US" dirty="0" smtClean="0"/>
                <a:t>금지 표현</a:t>
              </a:r>
              <a:endParaRPr lang="en-US" altLang="ko-KR" dirty="0" smtClean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3528" y="2339588"/>
            <a:ext cx="864096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u"/>
            </a:pPr>
            <a:r>
              <a:rPr lang="ko-KR" altLang="en-US" dirty="0" smtClean="0"/>
              <a:t>허가 표현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～でも　いいですか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　</a:t>
            </a:r>
            <a:r>
              <a:rPr lang="en-US" altLang="ko-KR" dirty="0" smtClean="0"/>
              <a:t>~</a:t>
            </a:r>
            <a:r>
              <a:rPr lang="ko-KR" altLang="en-US" dirty="0" smtClean="0"/>
              <a:t>해도 됩니까</a:t>
            </a:r>
            <a:r>
              <a:rPr lang="en-US" altLang="ko-KR" dirty="0" smtClean="0"/>
              <a:t>?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しゃしんを　とっても　いいですか。</a:t>
            </a:r>
            <a:r>
              <a:rPr lang="ko-KR" altLang="en-US" dirty="0" smtClean="0"/>
              <a:t> 사진을 찍어도 됩니까</a:t>
            </a:r>
            <a:r>
              <a:rPr lang="en-US" altLang="ko-KR" dirty="0" smtClean="0"/>
              <a:t>?</a:t>
            </a:r>
            <a:endParaRPr lang="en-US" altLang="ko-KR" dirty="0"/>
          </a:p>
          <a:p>
            <a:pPr>
              <a:lnSpc>
                <a:spcPct val="150000"/>
              </a:lnSpc>
            </a:pPr>
            <a:endParaRPr lang="en-US" altLang="ko-KR" dirty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u"/>
            </a:pPr>
            <a:r>
              <a:rPr lang="ko-KR" altLang="en-US" dirty="0" smtClean="0"/>
              <a:t>금지 표현</a:t>
            </a:r>
            <a:endParaRPr lang="en-US" altLang="ko-KR" dirty="0"/>
          </a:p>
          <a:p>
            <a:pPr marL="342900" indent="-342900">
              <a:lnSpc>
                <a:spcPct val="150000"/>
              </a:lnSpc>
              <a:buFont typeface="+mj-ea"/>
              <a:buAutoNum type="circleNumDbPlain"/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～ないで　ください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　</a:t>
            </a:r>
            <a:r>
              <a:rPr lang="en-US" altLang="ko-KR" dirty="0" smtClean="0"/>
              <a:t>~(</a:t>
            </a:r>
            <a:r>
              <a:rPr lang="ko-KR" altLang="en-US" dirty="0" smtClean="0"/>
              <a:t>하</a:t>
            </a:r>
            <a:r>
              <a:rPr lang="en-US" altLang="ko-KR" dirty="0" smtClean="0"/>
              <a:t>)</a:t>
            </a:r>
            <a:r>
              <a:rPr lang="ko-KR" altLang="en-US" dirty="0" smtClean="0"/>
              <a:t>지 말아 주세요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とら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ないで　ください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찍지 말아 주세요</a:t>
            </a:r>
            <a:r>
              <a:rPr lang="en-US" altLang="ko-KR" dirty="0" smtClean="0"/>
              <a:t>.</a:t>
            </a:r>
            <a:endParaRPr lang="en-US" altLang="ko-KR" dirty="0"/>
          </a:p>
          <a:p>
            <a:pPr marL="342900" indent="-342900">
              <a:lnSpc>
                <a:spcPct val="150000"/>
              </a:lnSpc>
              <a:buFont typeface="+mj-ea"/>
              <a:buAutoNum type="circleNumDbPlain" startAt="2"/>
            </a:pP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～ては　いけません</a:t>
            </a:r>
            <a:r>
              <a:rPr lang="ja-JP" altLang="en-US" dirty="0">
                <a:solidFill>
                  <a:schemeClr val="accent3">
                    <a:lumMod val="75000"/>
                  </a:schemeClr>
                </a:solidFill>
              </a:rPr>
              <a:t>　</a:t>
            </a:r>
            <a:r>
              <a:rPr lang="en-US" altLang="ko-KR" dirty="0" smtClean="0"/>
              <a:t>~</a:t>
            </a:r>
            <a:r>
              <a:rPr lang="ko-KR" altLang="en-US" dirty="0" smtClean="0"/>
              <a:t>해서는 안 됩니다</a:t>
            </a:r>
            <a:endParaRPr lang="en-US" altLang="ko-KR" dirty="0"/>
          </a:p>
          <a:p>
            <a:pPr>
              <a:lnSpc>
                <a:spcPct val="150000"/>
              </a:lnSpc>
            </a:pPr>
            <a:r>
              <a:rPr lang="ja-JP" altLang="en-US" dirty="0" smtClean="0"/>
              <a:t>はなし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ては　いけません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이야기해서는 안 됩니다</a:t>
            </a:r>
            <a:r>
              <a:rPr lang="en-US" altLang="ko-KR" dirty="0" smtClean="0"/>
              <a:t>.</a:t>
            </a:r>
            <a:endParaRPr lang="en-US" altLang="ko-KR" dirty="0"/>
          </a:p>
        </p:txBody>
      </p:sp>
    </p:spTree>
    <p:extLst>
      <p:ext uri="{BB962C8B-B14F-4D97-AF65-F5344CB8AC3E}">
        <p14:creationId xmlns:p14="http://schemas.microsoft.com/office/powerpoint/2010/main" val="41781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도쿄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도쿄는 일본의 수도입니다</a:t>
            </a:r>
            <a:r>
              <a:rPr lang="en-US" altLang="ko-KR" sz="1400" dirty="0"/>
              <a:t>. </a:t>
            </a:r>
            <a:r>
              <a:rPr lang="ko-KR" altLang="en-US" sz="1400" dirty="0"/>
              <a:t>명소로는 </a:t>
            </a:r>
            <a:r>
              <a:rPr lang="ko-KR" altLang="en-US" sz="1400" dirty="0" err="1"/>
              <a:t>아사쿠사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오다이바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시부야</a:t>
            </a:r>
            <a:r>
              <a:rPr lang="en-US" altLang="ko-KR" sz="1400" dirty="0" smtClean="0"/>
              <a:t>, </a:t>
            </a:r>
            <a:r>
              <a:rPr lang="ko-KR" altLang="en-US" sz="1400" dirty="0" err="1" smtClean="0"/>
              <a:t>하라주쿠</a:t>
            </a:r>
            <a:r>
              <a:rPr lang="en-US" altLang="ko-KR" sz="1400" dirty="0"/>
              <a:t>, </a:t>
            </a:r>
            <a:r>
              <a:rPr lang="ko-KR" altLang="en-US" sz="1400" dirty="0"/>
              <a:t>도쿄 </a:t>
            </a:r>
            <a:r>
              <a:rPr lang="ko-KR" altLang="en-US" sz="1400" dirty="0" err="1"/>
              <a:t>스카이트리</a:t>
            </a:r>
            <a:r>
              <a:rPr lang="ko-KR" altLang="en-US" sz="1400" dirty="0"/>
              <a:t> 등이 있습니다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도쿄 </a:t>
            </a:r>
            <a:r>
              <a:rPr lang="ko-KR" altLang="en-US" sz="1400" dirty="0" err="1"/>
              <a:t>스카이트리는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높이 </a:t>
            </a:r>
            <a:r>
              <a:rPr lang="en-US" altLang="ko-KR" sz="1400" dirty="0" smtClean="0"/>
              <a:t>634m</a:t>
            </a:r>
            <a:r>
              <a:rPr lang="ko-KR" altLang="en-US" sz="1400" dirty="0"/>
              <a:t>의 </a:t>
            </a:r>
            <a:r>
              <a:rPr lang="ko-KR" altLang="en-US" sz="1400" dirty="0" err="1"/>
              <a:t>전파탑으로</a:t>
            </a:r>
            <a:r>
              <a:rPr lang="ko-KR" altLang="en-US" sz="1400" dirty="0"/>
              <a:t> ‘세계에서 가장 높은 타워’로 기네스북에 올라 </a:t>
            </a:r>
            <a:r>
              <a:rPr lang="ko-KR" altLang="en-US" sz="1400" dirty="0" smtClean="0"/>
              <a:t>있습니다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95129"/>
            <a:ext cx="6840760" cy="456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삿포로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삿포로는 홋카이도의 중심 </a:t>
            </a:r>
            <a:r>
              <a:rPr lang="ko-KR" altLang="en-US" sz="1400" dirty="0" smtClean="0"/>
              <a:t>도시입니다</a:t>
            </a:r>
            <a:r>
              <a:rPr lang="en-US" altLang="ko-KR" sz="1400" dirty="0"/>
              <a:t>. 2</a:t>
            </a:r>
            <a:r>
              <a:rPr lang="ko-KR" altLang="en-US" sz="1400" dirty="0"/>
              <a:t>월 초에 열리는 눈 축제인 ‘</a:t>
            </a:r>
            <a:r>
              <a:rPr lang="ko-KR" altLang="en-US" sz="1400" dirty="0" err="1" smtClean="0"/>
              <a:t>유키마쓰리</a:t>
            </a:r>
            <a:r>
              <a:rPr lang="ko-KR" altLang="en-US" sz="1400" dirty="0"/>
              <a:t>’가 유명합니다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843" y="1909936"/>
            <a:ext cx="6796338" cy="453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교토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 err="1"/>
              <a:t>교토는</a:t>
            </a:r>
            <a:r>
              <a:rPr lang="ko-KR" altLang="en-US" sz="1400" dirty="0"/>
              <a:t> 천년 이상 일본의 </a:t>
            </a:r>
            <a:r>
              <a:rPr lang="ko-KR" altLang="en-US" sz="1400" dirty="0" smtClean="0"/>
              <a:t>수도였던 </a:t>
            </a:r>
            <a:r>
              <a:rPr lang="ko-KR" altLang="en-US" sz="1400" dirty="0"/>
              <a:t>곳입니다</a:t>
            </a:r>
            <a:r>
              <a:rPr lang="en-US" altLang="ko-KR" sz="1400" dirty="0"/>
              <a:t>. </a:t>
            </a:r>
            <a:r>
              <a:rPr lang="ko-KR" altLang="en-US" sz="1400" dirty="0" err="1"/>
              <a:t>교토에는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세계문화유산에 </a:t>
            </a:r>
            <a:r>
              <a:rPr lang="ko-KR" altLang="en-US" sz="1400" dirty="0"/>
              <a:t>등록된 문화재가 많이 </a:t>
            </a:r>
            <a:r>
              <a:rPr lang="ko-KR" altLang="en-US" sz="1400" dirty="0" smtClean="0"/>
              <a:t>있으며</a:t>
            </a:r>
            <a:r>
              <a:rPr lang="en-US" altLang="ko-KR" sz="1400" dirty="0"/>
              <a:t>, </a:t>
            </a:r>
            <a:r>
              <a:rPr lang="ko-KR" altLang="en-US" sz="1400" dirty="0"/>
              <a:t>특히 </a:t>
            </a:r>
            <a:r>
              <a:rPr lang="ko-KR" altLang="en-US" sz="1400" dirty="0" err="1"/>
              <a:t>긴카쿠지</a:t>
            </a:r>
            <a:r>
              <a:rPr lang="en-US" altLang="ko-KR" sz="1400" dirty="0"/>
              <a:t>(</a:t>
            </a:r>
            <a:r>
              <a:rPr lang="ko-KR" altLang="en-US" sz="1400" dirty="0"/>
              <a:t>きんかくじ</a:t>
            </a:r>
            <a:r>
              <a:rPr lang="en-US" altLang="ko-KR" sz="1400" dirty="0"/>
              <a:t>)</a:t>
            </a:r>
            <a:r>
              <a:rPr lang="ko-KR" altLang="en-US" sz="1400" dirty="0" err="1" smtClean="0"/>
              <a:t>와기요미즈데라</a:t>
            </a:r>
            <a:r>
              <a:rPr lang="en-US" altLang="ko-KR" sz="1400" dirty="0"/>
              <a:t>(</a:t>
            </a:r>
            <a:r>
              <a:rPr lang="ko-KR" altLang="en-US" sz="1400" dirty="0"/>
              <a:t>きよみずでら</a:t>
            </a:r>
            <a:r>
              <a:rPr lang="en-US" altLang="ko-KR" sz="1400" dirty="0"/>
              <a:t>)</a:t>
            </a:r>
            <a:r>
              <a:rPr lang="ko-KR" altLang="en-US" sz="1400" dirty="0"/>
              <a:t>는 </a:t>
            </a:r>
            <a:r>
              <a:rPr lang="ko-KR" altLang="en-US" sz="1400" dirty="0" smtClean="0"/>
              <a:t>널리 </a:t>
            </a:r>
            <a:r>
              <a:rPr lang="ko-KR" altLang="en-US" sz="1400" dirty="0"/>
              <a:t>알려진 명소입니다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26120"/>
            <a:ext cx="6534427" cy="4900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오사카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오사카는 일본 제</a:t>
            </a:r>
            <a:r>
              <a:rPr lang="en-US" altLang="ko-KR" sz="1400" dirty="0"/>
              <a:t>2</a:t>
            </a:r>
            <a:r>
              <a:rPr lang="ko-KR" altLang="en-US" sz="1400" dirty="0"/>
              <a:t>의 도시입니다</a:t>
            </a:r>
            <a:r>
              <a:rPr lang="en-US" altLang="ko-KR" sz="1400" dirty="0"/>
              <a:t>. </a:t>
            </a:r>
            <a:r>
              <a:rPr lang="ko-KR" altLang="en-US" sz="1400" dirty="0" smtClean="0"/>
              <a:t>일본의 </a:t>
            </a:r>
            <a:r>
              <a:rPr lang="en-US" altLang="ko-KR" sz="1400" dirty="0"/>
              <a:t>3</a:t>
            </a:r>
            <a:r>
              <a:rPr lang="ko-KR" altLang="en-US" sz="1400" dirty="0"/>
              <a:t>대 </a:t>
            </a:r>
            <a:r>
              <a:rPr lang="ko-KR" altLang="en-US" sz="1400" dirty="0" err="1"/>
              <a:t>마쓰리</a:t>
            </a:r>
            <a:r>
              <a:rPr lang="ko-KR" altLang="en-US" sz="1400" dirty="0"/>
              <a:t> 중 하나인 덴진 </a:t>
            </a:r>
            <a:r>
              <a:rPr lang="ko-KR" altLang="en-US" sz="1400" dirty="0" err="1" smtClean="0"/>
              <a:t>마쓰리</a:t>
            </a:r>
            <a:r>
              <a:rPr lang="en-US" altLang="ko-KR" sz="1400" dirty="0"/>
              <a:t>, </a:t>
            </a:r>
            <a:r>
              <a:rPr lang="ko-KR" altLang="en-US" sz="1400" dirty="0"/>
              <a:t>번화가인 </a:t>
            </a:r>
            <a:r>
              <a:rPr lang="ko-KR" altLang="en-US" sz="1400" dirty="0" err="1"/>
              <a:t>도톤보리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오사카성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등이 유명합니다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09936"/>
            <a:ext cx="6840760" cy="453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히로시마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ko-KR" sz="1400" dirty="0"/>
              <a:t>1945</a:t>
            </a:r>
            <a:r>
              <a:rPr lang="ko-KR" altLang="en-US" sz="1400" dirty="0"/>
              <a:t>년 </a:t>
            </a:r>
            <a:r>
              <a:rPr lang="en-US" altLang="ko-KR" sz="1400" dirty="0"/>
              <a:t>8</a:t>
            </a:r>
            <a:r>
              <a:rPr lang="ko-KR" altLang="en-US" sz="1400" dirty="0"/>
              <a:t>월 </a:t>
            </a:r>
            <a:r>
              <a:rPr lang="en-US" altLang="ko-KR" sz="1400" dirty="0"/>
              <a:t>6</a:t>
            </a:r>
            <a:r>
              <a:rPr lang="ko-KR" altLang="en-US" sz="1400" dirty="0"/>
              <a:t>일 세계에서 최초로 원자폭탄이 </a:t>
            </a:r>
            <a:r>
              <a:rPr lang="ko-KR" altLang="en-US" sz="1400" dirty="0" smtClean="0"/>
              <a:t>떨어진 </a:t>
            </a:r>
            <a:r>
              <a:rPr lang="ko-KR" altLang="en-US" sz="1400" dirty="0"/>
              <a:t>히로시마의 원폭 돔은 세계문화유산으로 </a:t>
            </a:r>
            <a:r>
              <a:rPr lang="ko-KR" altLang="en-US" sz="1400" dirty="0" smtClean="0"/>
              <a:t>지정되어있습니다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일본의 </a:t>
            </a:r>
            <a:r>
              <a:rPr lang="en-US" altLang="ko-KR" sz="1400" dirty="0"/>
              <a:t>3</a:t>
            </a:r>
            <a:r>
              <a:rPr lang="ko-KR" altLang="en-US" sz="1400" dirty="0"/>
              <a:t>대 절경 중의 하나인 </a:t>
            </a:r>
            <a:r>
              <a:rPr lang="ko-KR" altLang="en-US" sz="1400" dirty="0" err="1" smtClean="0"/>
              <a:t>미야지마의</a:t>
            </a:r>
            <a:r>
              <a:rPr lang="ko-KR" altLang="en-US" sz="1400" dirty="0" smtClean="0"/>
              <a:t> </a:t>
            </a:r>
            <a:r>
              <a:rPr lang="ko-KR" altLang="en-US" sz="1400" dirty="0" err="1" smtClean="0"/>
              <a:t>이쓰쿠시마</a:t>
            </a:r>
            <a:r>
              <a:rPr lang="ko-KR" altLang="en-US" sz="1400" dirty="0" smtClean="0"/>
              <a:t> </a:t>
            </a:r>
            <a:r>
              <a:rPr lang="ko-KR" altLang="en-US" sz="1400" dirty="0"/>
              <a:t>신사 등이 명소로 알려져 있습니다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95129"/>
            <a:ext cx="6840760" cy="456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일본의 대중 교통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일본은 차량이 도로의 왼쪽으로 달리므로 운전석이 오른쪽에 </a:t>
            </a:r>
            <a:r>
              <a:rPr lang="ko-KR" altLang="en-US" sz="1400" dirty="0" smtClean="0"/>
              <a:t>있습니다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초보 운전자는 면허 취득 후 </a:t>
            </a:r>
            <a:r>
              <a:rPr lang="en-US" altLang="ko-KR" sz="1400" dirty="0"/>
              <a:t>1</a:t>
            </a:r>
            <a:r>
              <a:rPr lang="ko-KR" altLang="en-US" sz="1400" dirty="0"/>
              <a:t>년간 초보 운전 마크를 달고 다녀야 </a:t>
            </a:r>
            <a:r>
              <a:rPr lang="ko-KR" altLang="en-US" sz="1400" dirty="0" smtClean="0"/>
              <a:t>하고</a:t>
            </a:r>
            <a:r>
              <a:rPr lang="en-US" altLang="ko-KR" sz="1400" dirty="0"/>
              <a:t>, 70</a:t>
            </a:r>
            <a:r>
              <a:rPr lang="ko-KR" altLang="en-US" sz="1400" dirty="0"/>
              <a:t>세가 되면 경로 마크를 앞뒤로 붙이고 다녀야 합니다</a:t>
            </a:r>
            <a:r>
              <a:rPr lang="en-US" altLang="ko-KR" sz="1400" dirty="0"/>
              <a:t>. </a:t>
            </a:r>
            <a:r>
              <a:rPr lang="ko-KR" altLang="en-US" sz="1400" dirty="0"/>
              <a:t>대표적인 </a:t>
            </a:r>
            <a:r>
              <a:rPr lang="ko-KR" altLang="en-US" sz="1400" dirty="0" smtClean="0"/>
              <a:t>교통수단으로는 </a:t>
            </a:r>
            <a:r>
              <a:rPr lang="ko-KR" altLang="en-US" sz="1400" dirty="0" err="1"/>
              <a:t>신칸센</a:t>
            </a:r>
            <a:r>
              <a:rPr lang="en-US" altLang="ko-KR" sz="1400" dirty="0"/>
              <a:t>, </a:t>
            </a:r>
            <a:r>
              <a:rPr lang="ko-KR" altLang="en-US" sz="1400" dirty="0"/>
              <a:t>전철</a:t>
            </a:r>
            <a:r>
              <a:rPr lang="en-US" altLang="ko-KR" sz="1400" dirty="0"/>
              <a:t>, </a:t>
            </a:r>
            <a:r>
              <a:rPr lang="ko-KR" altLang="en-US" sz="1400" dirty="0"/>
              <a:t>택시</a:t>
            </a:r>
            <a:r>
              <a:rPr lang="en-US" altLang="ko-KR" sz="1400" dirty="0"/>
              <a:t>, </a:t>
            </a:r>
            <a:r>
              <a:rPr lang="ko-KR" altLang="en-US" sz="1400" dirty="0"/>
              <a:t>모노레일 등이 있습니다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780928"/>
            <a:ext cx="5486400" cy="3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268"/>
            <a:ext cx="9144000" cy="622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79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999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67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999"/>
            <a:ext cx="9144000" cy="609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7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93" y="1799582"/>
            <a:ext cx="8318019" cy="473440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55776" y="1751957"/>
            <a:ext cx="20409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모처럼 여행 왔으니 렌터카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err="1" smtClean="0"/>
              <a:t>로</a:t>
            </a:r>
            <a:r>
              <a:rPr lang="ko-KR" altLang="en-US" sz="1200" dirty="0" smtClean="0"/>
              <a:t> 여기저기 가 보자꾸나</a:t>
            </a:r>
            <a:r>
              <a:rPr lang="en-US" altLang="ko-KR" sz="1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자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출발</a:t>
            </a:r>
            <a:r>
              <a:rPr lang="en-US" altLang="ko-KR" sz="1200" dirty="0" smtClean="0"/>
              <a:t>!</a:t>
            </a:r>
            <a:endParaRPr lang="ko-KR" altLang="en-US" sz="1200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24189" y="4149080"/>
            <a:ext cx="987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그래도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조심하세요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1" name="직사각형 10"/>
          <p:cNvSpPr/>
          <p:nvPr/>
        </p:nvSpPr>
        <p:spPr>
          <a:xfrm>
            <a:off x="480152" y="4149080"/>
            <a:ext cx="1571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걱정 마</a:t>
            </a:r>
            <a:r>
              <a:rPr lang="en-US" altLang="ko-KR" sz="1200" dirty="0" smtClean="0"/>
              <a:t>,</a:t>
            </a:r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무사고 </a:t>
            </a:r>
            <a:r>
              <a:rPr lang="en-US" altLang="ko-KR" sz="1200" dirty="0" smtClean="0"/>
              <a:t>20</a:t>
            </a:r>
            <a:r>
              <a:rPr lang="ko-KR" altLang="en-US" sz="1200" dirty="0" smtClean="0"/>
              <a:t>년이야</a:t>
            </a:r>
            <a:r>
              <a:rPr lang="en-US" altLang="ko-KR" sz="1200" dirty="0" smtClean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1844824"/>
            <a:ext cx="1986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일본에서는 차가 왼쪽으로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달리니 조심하세요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7584319" y="4305870"/>
            <a:ext cx="1404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미안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미안</a:t>
            </a:r>
            <a:r>
              <a:rPr lang="en-US" altLang="ko-KR" sz="1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버릇이 돼서 그만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4572000" y="4230613"/>
            <a:ext cx="1643399" cy="5674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100" dirty="0" smtClean="0"/>
              <a:t>앗</a:t>
            </a:r>
            <a:r>
              <a:rPr lang="en-US" altLang="ko-KR" sz="1100" dirty="0" smtClean="0"/>
              <a:t>! </a:t>
            </a:r>
            <a:r>
              <a:rPr lang="ko-KR" altLang="en-US" sz="1100" dirty="0" smtClean="0"/>
              <a:t>위험해요</a:t>
            </a:r>
            <a:r>
              <a:rPr lang="en-US" altLang="ko-KR" sz="1100" dirty="0" smtClean="0"/>
              <a:t>! </a:t>
            </a:r>
            <a:r>
              <a:rPr lang="ko-KR" altLang="en-US" sz="1100" dirty="0" err="1" smtClean="0"/>
              <a:t>오른쪽으</a:t>
            </a:r>
            <a:endParaRPr lang="en-US" altLang="ko-KR" sz="1100" dirty="0" smtClean="0"/>
          </a:p>
          <a:p>
            <a:pPr>
              <a:lnSpc>
                <a:spcPct val="150000"/>
              </a:lnSpc>
            </a:pPr>
            <a:r>
              <a:rPr lang="ko-KR" altLang="en-US" sz="1100" dirty="0" err="1" smtClean="0"/>
              <a:t>로</a:t>
            </a:r>
            <a:r>
              <a:rPr lang="ko-KR" altLang="en-US" sz="1100" dirty="0" smtClean="0"/>
              <a:t> 가면 안 된다니까요</a:t>
            </a:r>
            <a:r>
              <a:rPr lang="en-US" altLang="ko-KR" sz="1100" dirty="0" smtClean="0"/>
              <a:t>!</a:t>
            </a:r>
            <a:endParaRPr lang="ko-KR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8028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도쿄 </a:t>
            </a:r>
            <a:r>
              <a:rPr lang="ko-KR" altLang="en-US" dirty="0" err="1" smtClean="0"/>
              <a:t>스카이트리는</a:t>
            </a:r>
            <a:r>
              <a:rPr lang="ko-KR" altLang="en-US" dirty="0" smtClean="0"/>
              <a:t> 도쿄 타워보다 높다</a:t>
            </a:r>
            <a:r>
              <a:rPr lang="en-US" altLang="ko-KR" dirty="0" smtClean="0"/>
              <a:t>.</a:t>
            </a:r>
            <a:r>
              <a:rPr lang="en-US" altLang="ko-KR" dirty="0"/>
              <a:t> </a:t>
            </a:r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err="1" smtClean="0"/>
              <a:t>교토는</a:t>
            </a:r>
            <a:r>
              <a:rPr lang="ko-KR" altLang="en-US" dirty="0" smtClean="0"/>
              <a:t> 천 년 이상 일본의 수도였던 곳이다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세계문화유산으로 지정된 원폭 돔이 있어 평화의 중요성을 일깨워 주는</a:t>
            </a:r>
            <a:endParaRPr lang="en-US" altLang="ko-KR" dirty="0" smtClean="0"/>
          </a:p>
          <a:p>
            <a:r>
              <a:rPr lang="ko-KR" altLang="en-US" dirty="0" smtClean="0"/>
              <a:t>일본의 도시는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5868144" y="2950785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O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2" name="직사각형 11"/>
          <p:cNvSpPr/>
          <p:nvPr/>
        </p:nvSpPr>
        <p:spPr>
          <a:xfrm>
            <a:off x="5436096" y="2396787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smtClean="0">
                <a:solidFill>
                  <a:srgbClr val="FF0000"/>
                </a:solidFill>
              </a:rPr>
              <a:t>히로시마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대화 내용과 일치하는 그림을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1564104" y="1465542"/>
            <a:ext cx="2520000" cy="189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00"/>
          <a:stretch/>
        </p:blipFill>
        <p:spPr>
          <a:xfrm>
            <a:off x="5724128" y="1465542"/>
            <a:ext cx="2520000" cy="189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4" r="5834"/>
          <a:stretch/>
        </p:blipFill>
        <p:spPr>
          <a:xfrm>
            <a:off x="1564104" y="4248669"/>
            <a:ext cx="2520000" cy="189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4" r="5834"/>
          <a:stretch/>
        </p:blipFill>
        <p:spPr>
          <a:xfrm>
            <a:off x="5724128" y="4248669"/>
            <a:ext cx="2520000" cy="1890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96162" y="13558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27627" y="13381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96162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038293" y="42303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타원 2"/>
          <p:cNvSpPr/>
          <p:nvPr/>
        </p:nvSpPr>
        <p:spPr>
          <a:xfrm>
            <a:off x="5008577" y="1328634"/>
            <a:ext cx="434657" cy="43465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4" name="10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72400" y="64047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1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자연스러운 대화가 되도록 순서를 배열하여 번호를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179512" y="1484784"/>
            <a:ext cx="8640960" cy="309634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はい。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すみません。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ありがとうございます。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デパートは　どこに　ありますか。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➎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この　道を　左に　まがって　まっすぐ　行くと　あります。</a:t>
            </a:r>
            <a:endParaRPr lang="en-US" altLang="ko-KR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40582" y="390217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みち</a:t>
            </a:r>
            <a:endParaRPr lang="ko-KR" altLang="en-US" sz="800" dirty="0"/>
          </a:p>
        </p:txBody>
      </p:sp>
      <p:sp>
        <p:nvSpPr>
          <p:cNvPr id="50" name="TextBox 49"/>
          <p:cNvSpPr txBox="1"/>
          <p:nvPr/>
        </p:nvSpPr>
        <p:spPr>
          <a:xfrm>
            <a:off x="1730152" y="390217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ひだり</a:t>
            </a:r>
            <a:endParaRPr lang="ko-KR" altLang="en-US" sz="800" dirty="0"/>
          </a:p>
        </p:txBody>
      </p:sp>
      <p:sp>
        <p:nvSpPr>
          <p:cNvPr id="51" name="TextBox 50"/>
          <p:cNvSpPr txBox="1"/>
          <p:nvPr/>
        </p:nvSpPr>
        <p:spPr>
          <a:xfrm>
            <a:off x="4355976" y="390217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5" name="직사각형 4"/>
          <p:cNvSpPr/>
          <p:nvPr/>
        </p:nvSpPr>
        <p:spPr>
          <a:xfrm>
            <a:off x="683568" y="52292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endParaRPr lang="ko-KR" altLang="en-US" sz="3200" dirty="0"/>
          </a:p>
        </p:txBody>
      </p:sp>
      <p:sp>
        <p:nvSpPr>
          <p:cNvPr id="11" name="오른쪽 화살표 10"/>
          <p:cNvSpPr/>
          <p:nvPr/>
        </p:nvSpPr>
        <p:spPr>
          <a:xfrm>
            <a:off x="1507175" y="5445224"/>
            <a:ext cx="309550" cy="225316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3" name="오른쪽 화살표 52"/>
          <p:cNvSpPr/>
          <p:nvPr/>
        </p:nvSpPr>
        <p:spPr>
          <a:xfrm>
            <a:off x="3406531" y="5445224"/>
            <a:ext cx="309550" cy="225316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4" name="오른쪽 화살표 53"/>
          <p:cNvSpPr/>
          <p:nvPr/>
        </p:nvSpPr>
        <p:spPr>
          <a:xfrm>
            <a:off x="5305887" y="5445224"/>
            <a:ext cx="309550" cy="225316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5" name="오른쪽 화살표 54"/>
          <p:cNvSpPr/>
          <p:nvPr/>
        </p:nvSpPr>
        <p:spPr>
          <a:xfrm>
            <a:off x="7205242" y="5445224"/>
            <a:ext cx="309550" cy="225316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6" name="직사각형 55"/>
          <p:cNvSpPr/>
          <p:nvPr/>
        </p:nvSpPr>
        <p:spPr>
          <a:xfrm>
            <a:off x="7793389" y="52292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endParaRPr lang="ko-KR" altLang="en-US" sz="3200" dirty="0"/>
          </a:p>
        </p:txBody>
      </p:sp>
      <p:sp>
        <p:nvSpPr>
          <p:cNvPr id="60" name="직사각형 59"/>
          <p:cNvSpPr/>
          <p:nvPr/>
        </p:nvSpPr>
        <p:spPr>
          <a:xfrm>
            <a:off x="2314111" y="52292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dirty="0" smtClean="0">
                <a:solidFill>
                  <a:srgbClr val="FF0000"/>
                </a:solidFill>
              </a:rPr>
              <a:t>①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61" name="직사각형 60"/>
          <p:cNvSpPr/>
          <p:nvPr/>
        </p:nvSpPr>
        <p:spPr>
          <a:xfrm>
            <a:off x="4213467" y="52292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dirty="0" smtClean="0">
                <a:solidFill>
                  <a:srgbClr val="FF0000"/>
                </a:solidFill>
              </a:rPr>
              <a:t>④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62" name="직사각형 61"/>
          <p:cNvSpPr/>
          <p:nvPr/>
        </p:nvSpPr>
        <p:spPr>
          <a:xfrm>
            <a:off x="6112822" y="52292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dirty="0" smtClean="0">
                <a:solidFill>
                  <a:srgbClr val="FF0000"/>
                </a:solidFill>
              </a:rPr>
              <a:t>⑤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98" y="3717032"/>
            <a:ext cx="819150" cy="4191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436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대화의 빈 칸에 들어갈 말로 적절한 것을 보기에서 모두 골라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395536" y="1623047"/>
            <a:ext cx="8280920" cy="158992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この　水、飲んでも　いいですか。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いいえ、</a:t>
            </a:r>
            <a:r>
              <a:rPr lang="ja-JP" altLang="en-US" u="sng" dirty="0" smtClean="0">
                <a:solidFill>
                  <a:schemeClr val="tx1"/>
                </a:solidFill>
              </a:rPr>
              <a:t>　　　　　　　　　　　　　　　　　</a:t>
            </a:r>
            <a:r>
              <a:rPr lang="ja-JP" altLang="en-US" dirty="0" smtClean="0">
                <a:solidFill>
                  <a:schemeClr val="tx1"/>
                </a:solidFill>
              </a:rPr>
              <a:t>。　手を　あらう　水です。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9" name="모서리가 둥근 직사각형 8"/>
          <p:cNvSpPr/>
          <p:nvPr/>
        </p:nvSpPr>
        <p:spPr>
          <a:xfrm>
            <a:off x="395536" y="4098032"/>
            <a:ext cx="8280920" cy="1440160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ⓐ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飲んで　ください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ⓑ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飲んでも　いいです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ⓒ </a:t>
            </a:r>
            <a:r>
              <a:rPr lang="ja-JP" altLang="en-US" dirty="0" smtClean="0">
                <a:solidFill>
                  <a:schemeClr val="tx1"/>
                </a:solidFill>
              </a:rPr>
              <a:t>飲まないで　ください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ⓓ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飲んでは　いけません</a:t>
            </a:r>
            <a:endParaRPr lang="en-US" altLang="ko-KR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584" y="4275956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の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4485134" y="4279751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の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827584" y="481811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の</a:t>
            </a:r>
            <a:endParaRPr lang="ko-KR" altLang="en-US" sz="800" dirty="0"/>
          </a:p>
        </p:txBody>
      </p:sp>
      <p:sp>
        <p:nvSpPr>
          <p:cNvPr id="13" name="TextBox 12"/>
          <p:cNvSpPr txBox="1"/>
          <p:nvPr/>
        </p:nvSpPr>
        <p:spPr>
          <a:xfrm>
            <a:off x="4475609" y="481811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の</a:t>
            </a:r>
            <a:endParaRPr lang="ko-KR" altLang="en-US" sz="800" dirty="0"/>
          </a:p>
        </p:txBody>
      </p:sp>
      <p:cxnSp>
        <p:nvCxnSpPr>
          <p:cNvPr id="6" name="직선 연결선 5"/>
          <p:cNvCxnSpPr/>
          <p:nvPr/>
        </p:nvCxnSpPr>
        <p:spPr>
          <a:xfrm>
            <a:off x="467544" y="6453336"/>
            <a:ext cx="8136904" cy="0"/>
          </a:xfrm>
          <a:prstGeom prst="line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244774" y="594928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ⓒ　飲</a:t>
            </a:r>
            <a:r>
              <a:rPr lang="ja-JP" altLang="en-US" dirty="0">
                <a:solidFill>
                  <a:srgbClr val="FF0000"/>
                </a:solidFill>
              </a:rPr>
              <a:t>まない</a:t>
            </a:r>
            <a:r>
              <a:rPr lang="ja-JP" altLang="en-US" dirty="0" smtClean="0">
                <a:solidFill>
                  <a:srgbClr val="FF0000"/>
                </a:solidFill>
              </a:rPr>
              <a:t>で　ください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701158" y="594928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ⓓ　</a:t>
            </a:r>
            <a:r>
              <a:rPr lang="ja-JP" altLang="en-US" dirty="0">
                <a:solidFill>
                  <a:srgbClr val="FF0000"/>
                </a:solidFill>
              </a:rPr>
              <a:t>飲んでは　いけません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89237" y="1882924"/>
            <a:ext cx="53111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みず</a:t>
            </a:r>
            <a:endParaRPr lang="ko-KR" altLang="en-US" sz="700" dirty="0"/>
          </a:p>
        </p:txBody>
      </p:sp>
      <p:sp>
        <p:nvSpPr>
          <p:cNvPr id="15" name="TextBox 14"/>
          <p:cNvSpPr txBox="1"/>
          <p:nvPr/>
        </p:nvSpPr>
        <p:spPr>
          <a:xfrm>
            <a:off x="2392710" y="1882924"/>
            <a:ext cx="53111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の</a:t>
            </a:r>
            <a:endParaRPr lang="ko-KR" altLang="en-US" sz="700" dirty="0"/>
          </a:p>
        </p:txBody>
      </p:sp>
      <p:sp>
        <p:nvSpPr>
          <p:cNvPr id="17" name="TextBox 16"/>
          <p:cNvSpPr txBox="1"/>
          <p:nvPr/>
        </p:nvSpPr>
        <p:spPr>
          <a:xfrm>
            <a:off x="5138539" y="2427536"/>
            <a:ext cx="53111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て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38412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88454" y="942628"/>
            <a:ext cx="9001000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3200" b="1" dirty="0" smtClean="0"/>
              <a:t>일본 여행 계획 세우기</a:t>
            </a:r>
            <a:endParaRPr lang="en-US" altLang="ja-JP" sz="3200" b="1" dirty="0" smtClean="0"/>
          </a:p>
          <a:p>
            <a:pPr>
              <a:lnSpc>
                <a:spcPct val="150000"/>
              </a:lnSpc>
            </a:pPr>
            <a:r>
              <a:rPr lang="ko-KR" altLang="en-US" dirty="0" smtClean="0"/>
              <a:t>친구들과 정보 검색을 통하여 일본</a:t>
            </a:r>
            <a:r>
              <a:rPr lang="en-US" altLang="ko-KR" dirty="0" smtClean="0"/>
              <a:t>(</a:t>
            </a:r>
            <a:r>
              <a:rPr lang="ko-KR" altLang="en-US" dirty="0" smtClean="0"/>
              <a:t>또는 도쿄</a:t>
            </a:r>
            <a:r>
              <a:rPr lang="en-US" altLang="ko-KR" dirty="0" smtClean="0"/>
              <a:t>) </a:t>
            </a:r>
            <a:r>
              <a:rPr lang="ko-KR" altLang="en-US" dirty="0" smtClean="0"/>
              <a:t>여행 계획표를 짜 보고 발표해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46" y="2452768"/>
            <a:ext cx="8996808" cy="385655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131840" y="274641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err="1" smtClean="0"/>
              <a:t>이케부쿠로</a:t>
            </a:r>
            <a:endParaRPr lang="ko-KR" altLang="en-US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1970187" y="3376042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dirty="0" err="1" smtClean="0"/>
              <a:t>신주쿠</a:t>
            </a:r>
            <a:endParaRPr lang="en-US" altLang="ko-KR" sz="10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64518" y="4423395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시모키타자와</a:t>
            </a:r>
            <a:endParaRPr lang="en-US" altLang="ko-KR" sz="10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951137" y="4747905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하라주쿠</a:t>
            </a:r>
            <a:endParaRPr lang="en-US" altLang="ko-KR" sz="1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1307257" y="603452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지유가오카</a:t>
            </a:r>
            <a:endParaRPr lang="en-US" altLang="ko-KR" sz="1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2809900" y="5199003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시부야</a:t>
            </a:r>
            <a:endParaRPr lang="en-US" altLang="ko-KR" sz="1000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3407507" y="4940181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에비스</a:t>
            </a:r>
            <a:endParaRPr lang="en-US" altLang="ko-KR" sz="1000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2744180" y="421527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롯본기</a:t>
            </a:r>
            <a:endParaRPr lang="en-US" altLang="ko-KR" sz="1000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4308351" y="4682936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신바시</a:t>
            </a:r>
            <a:endParaRPr lang="en-US" altLang="ko-KR" sz="1000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3419872" y="5318749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시나가와</a:t>
            </a:r>
            <a:endParaRPr lang="en-US" altLang="ko-KR" sz="10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3895353" y="5873313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하네다공항</a:t>
            </a:r>
            <a:endParaRPr lang="en-US" altLang="ko-KR" sz="1000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5076056" y="571258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오다이바</a:t>
            </a:r>
            <a:endParaRPr lang="en-US" altLang="ko-KR" sz="10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5656312" y="5312588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긴자</a:t>
            </a:r>
            <a:endParaRPr lang="en-US" altLang="ko-KR" sz="1000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5858619" y="4440029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도쿄</a:t>
            </a:r>
            <a:endParaRPr lang="en-US" altLang="ko-KR" sz="1000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6055593" y="3821326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아키하바라</a:t>
            </a:r>
            <a:endParaRPr lang="en-US" altLang="ko-KR" sz="1000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4778499" y="3821326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오차노미즈</a:t>
            </a:r>
            <a:endParaRPr lang="en-US" altLang="ko-KR" sz="1000" dirty="0" smtClean="0"/>
          </a:p>
        </p:txBody>
      </p:sp>
      <p:sp>
        <p:nvSpPr>
          <p:cNvPr id="21" name="TextBox 20"/>
          <p:cNvSpPr txBox="1"/>
          <p:nvPr/>
        </p:nvSpPr>
        <p:spPr>
          <a:xfrm>
            <a:off x="4145285" y="3760589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스이도바시</a:t>
            </a:r>
            <a:endParaRPr lang="en-US" altLang="ko-KR" sz="1000" dirty="0" smtClean="0"/>
          </a:p>
        </p:txBody>
      </p:sp>
      <p:sp>
        <p:nvSpPr>
          <p:cNvPr id="22" name="TextBox 21"/>
          <p:cNvSpPr txBox="1"/>
          <p:nvPr/>
        </p:nvSpPr>
        <p:spPr>
          <a:xfrm>
            <a:off x="4850507" y="286952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니시닛포리</a:t>
            </a:r>
            <a:endParaRPr lang="en-US" altLang="ko-KR" sz="1000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6334100" y="2736888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000" smtClean="0"/>
              <a:t>아사쿠사</a:t>
            </a:r>
            <a:endParaRPr lang="en-US" altLang="ko-KR" sz="1000" dirty="0" smtClean="0"/>
          </a:p>
        </p:txBody>
      </p:sp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" name="표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295809"/>
              </p:ext>
            </p:extLst>
          </p:nvPr>
        </p:nvGraphicFramePr>
        <p:xfrm>
          <a:off x="251520" y="980728"/>
          <a:ext cx="8640960" cy="5770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3420380"/>
                <a:gridCol w="3420380"/>
              </a:tblGrid>
              <a:tr h="37084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여행지역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일본 도쿄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기간</a:t>
                      </a:r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/>
                      <a:r>
                        <a:rPr lang="en-US" altLang="ko-KR" sz="1400" dirty="0" smtClean="0"/>
                        <a:t>2</a:t>
                      </a:r>
                      <a:r>
                        <a:rPr lang="ko-KR" altLang="en-US" sz="1400" dirty="0" smtClean="0"/>
                        <a:t>박 </a:t>
                      </a:r>
                      <a:r>
                        <a:rPr lang="en-US" altLang="ko-KR" sz="1400" dirty="0" smtClean="0"/>
                        <a:t>3</a:t>
                      </a:r>
                      <a:r>
                        <a:rPr lang="ko-KR" altLang="en-US" sz="1400" dirty="0" smtClean="0"/>
                        <a:t>일 </a:t>
                      </a:r>
                      <a:r>
                        <a:rPr lang="en-US" altLang="ko-KR" sz="1400" dirty="0" smtClean="0"/>
                        <a:t>(1. 15</a:t>
                      </a:r>
                      <a:r>
                        <a:rPr lang="en-US" altLang="ko-KR" sz="1400" baseline="0" dirty="0" smtClean="0"/>
                        <a:t> ~ 1. 17)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</a:tr>
              <a:tr h="370840">
                <a:tc rowSpan="3"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가고 싶은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여행 코스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(</a:t>
                      </a:r>
                      <a:r>
                        <a:rPr lang="ko-KR" altLang="en-US" sz="1400" dirty="0" smtClean="0"/>
                        <a:t>대략적</a:t>
                      </a:r>
                      <a:r>
                        <a:rPr lang="en-US" altLang="ko-KR" sz="1400" dirty="0" smtClean="0"/>
                        <a:t>)</a:t>
                      </a:r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/>
                      <a:r>
                        <a:rPr lang="en-US" altLang="ko-KR" sz="1400" dirty="0" smtClean="0"/>
                        <a:t>1</a:t>
                      </a:r>
                      <a:r>
                        <a:rPr lang="ko-KR" altLang="en-US" sz="1400" dirty="0" smtClean="0"/>
                        <a:t>일째 </a:t>
                      </a:r>
                      <a:r>
                        <a:rPr lang="en-US" altLang="ko-KR" sz="1400" dirty="0" smtClean="0"/>
                        <a:t>: </a:t>
                      </a:r>
                      <a:r>
                        <a:rPr lang="ko-KR" altLang="en-US" sz="1400" dirty="0" err="1" smtClean="0"/>
                        <a:t>아사쿠사</a:t>
                      </a:r>
                      <a:r>
                        <a:rPr lang="en-US" altLang="ko-KR" sz="1400" dirty="0" smtClean="0"/>
                        <a:t>, 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latinLnBrk="1"/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/>
                      <a:r>
                        <a:rPr lang="en-US" altLang="ko-KR" sz="1400" dirty="0" smtClean="0"/>
                        <a:t>2</a:t>
                      </a:r>
                      <a:r>
                        <a:rPr lang="ko-KR" altLang="en-US" sz="1400" dirty="0" smtClean="0"/>
                        <a:t>일째 </a:t>
                      </a:r>
                      <a:r>
                        <a:rPr lang="en-US" altLang="ko-KR" sz="1400" dirty="0" smtClean="0"/>
                        <a:t>: </a:t>
                      </a:r>
                      <a:r>
                        <a:rPr lang="ko-KR" altLang="en-US" sz="1400" dirty="0" smtClean="0"/>
                        <a:t>도쿄 디즈니랜드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latinLnBrk="1"/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/>
                      <a:r>
                        <a:rPr lang="en-US" altLang="ko-KR" sz="1400" dirty="0" smtClean="0"/>
                        <a:t>3</a:t>
                      </a:r>
                      <a:r>
                        <a:rPr lang="ko-KR" altLang="en-US" sz="1400" dirty="0" smtClean="0"/>
                        <a:t>일째 </a:t>
                      </a:r>
                      <a:r>
                        <a:rPr lang="en-US" altLang="ko-KR" sz="1400" dirty="0" smtClean="0"/>
                        <a:t>: </a:t>
                      </a:r>
                      <a:r>
                        <a:rPr lang="ko-KR" altLang="en-US" sz="1400" dirty="0" err="1" smtClean="0"/>
                        <a:t>시부야</a:t>
                      </a:r>
                      <a:r>
                        <a:rPr lang="en-US" altLang="ko-KR" sz="1400" dirty="0" smtClean="0"/>
                        <a:t>, </a:t>
                      </a:r>
                      <a:r>
                        <a:rPr lang="ko-KR" altLang="en-US" sz="1400" dirty="0" err="1" smtClean="0"/>
                        <a:t>하라주쿠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</a:tr>
              <a:tr h="1483360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1</a:t>
                      </a:r>
                      <a:r>
                        <a:rPr lang="ko-KR" altLang="en-US" sz="1400" dirty="0" smtClean="0"/>
                        <a:t>인당 총 예상 경비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총  </a:t>
                      </a:r>
                      <a:r>
                        <a:rPr lang="ko-KR" altLang="en-US" sz="1400" u="sng" dirty="0" smtClean="0"/>
                        <a:t>         </a:t>
                      </a:r>
                      <a:r>
                        <a:rPr lang="ko-KR" altLang="en-US" sz="1400" dirty="0" smtClean="0"/>
                        <a:t>만원</a:t>
                      </a:r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항공</a:t>
                      </a:r>
                      <a:r>
                        <a:rPr lang="en-US" altLang="ko-KR" sz="1400" dirty="0" smtClean="0"/>
                        <a:t>/</a:t>
                      </a:r>
                      <a:r>
                        <a:rPr lang="ko-KR" altLang="en-US" sz="1400" dirty="0" err="1" smtClean="0"/>
                        <a:t>선박비</a:t>
                      </a:r>
                      <a:r>
                        <a:rPr lang="ko-KR" altLang="en-US" sz="1400" dirty="0" smtClean="0"/>
                        <a:t> </a:t>
                      </a:r>
                      <a:r>
                        <a:rPr lang="en-US" altLang="ko-KR" sz="1400" dirty="0" smtClean="0"/>
                        <a:t>: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숙박비 </a:t>
                      </a:r>
                      <a:r>
                        <a:rPr lang="en-US" altLang="ko-KR" sz="1400" dirty="0" smtClean="0"/>
                        <a:t>: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식사비 </a:t>
                      </a:r>
                      <a:r>
                        <a:rPr lang="en-US" altLang="ko-KR" sz="1400" dirty="0" smtClean="0"/>
                        <a:t>: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기타 </a:t>
                      </a:r>
                      <a:r>
                        <a:rPr lang="en-US" altLang="ko-KR" sz="1400" dirty="0" smtClean="0"/>
                        <a:t>: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</a:tr>
              <a:tr h="1483360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역할 분담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(4</a:t>
                      </a:r>
                      <a:r>
                        <a:rPr lang="ko-KR" altLang="en-US" sz="1400" dirty="0" smtClean="0"/>
                        <a:t>명이 갈 경우</a:t>
                      </a:r>
                      <a:r>
                        <a:rPr lang="en-US" altLang="ko-KR" sz="1400" dirty="0" smtClean="0"/>
                        <a:t>)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출국 전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-</a:t>
                      </a:r>
                      <a:r>
                        <a:rPr lang="en-US" altLang="ko-KR" sz="1400" baseline="0" dirty="0" smtClean="0"/>
                        <a:t> </a:t>
                      </a:r>
                      <a:r>
                        <a:rPr lang="ko-KR" altLang="en-US" sz="1400" baseline="0" dirty="0" smtClean="0"/>
                        <a:t>항공</a:t>
                      </a:r>
                      <a:r>
                        <a:rPr lang="en-US" altLang="ko-KR" sz="1400" baseline="0" dirty="0" smtClean="0"/>
                        <a:t>/</a:t>
                      </a:r>
                      <a:r>
                        <a:rPr lang="ko-KR" altLang="en-US" sz="1400" baseline="0" dirty="0" smtClean="0"/>
                        <a:t>숙박 검색</a:t>
                      </a:r>
                      <a:r>
                        <a:rPr lang="en-US" altLang="ko-KR" sz="1400" baseline="0" dirty="0" smtClean="0"/>
                        <a:t>, </a:t>
                      </a:r>
                      <a:r>
                        <a:rPr lang="ko-KR" altLang="en-US" sz="1400" baseline="0" dirty="0" smtClean="0"/>
                        <a:t>예약 </a:t>
                      </a:r>
                      <a:r>
                        <a:rPr lang="en-US" altLang="ko-KR" sz="1400" baseline="0" dirty="0" smtClean="0"/>
                        <a:t>: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- </a:t>
                      </a:r>
                      <a:r>
                        <a:rPr lang="ko-KR" altLang="en-US" sz="1400" dirty="0" smtClean="0"/>
                        <a:t>여행 상세 스케줄 </a:t>
                      </a:r>
                      <a:r>
                        <a:rPr lang="en-US" altLang="ko-KR" sz="1400" dirty="0" smtClean="0"/>
                        <a:t>:</a:t>
                      </a:r>
                      <a:endParaRPr lang="ko-KR" altLang="en-US" sz="1400" dirty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- </a:t>
                      </a:r>
                      <a:r>
                        <a:rPr lang="ko-KR" altLang="en-US" sz="1400" dirty="0" err="1" smtClean="0"/>
                        <a:t>맛집</a:t>
                      </a:r>
                      <a:r>
                        <a:rPr lang="en-US" altLang="ko-KR" sz="1400" dirty="0" smtClean="0"/>
                        <a:t>/</a:t>
                      </a:r>
                      <a:r>
                        <a:rPr lang="ko-KR" altLang="en-US" sz="1400" dirty="0" smtClean="0"/>
                        <a:t>기념품 사전 조사 </a:t>
                      </a:r>
                      <a:r>
                        <a:rPr lang="en-US" altLang="ko-KR" sz="1400" dirty="0" smtClean="0"/>
                        <a:t>(2</a:t>
                      </a:r>
                      <a:r>
                        <a:rPr lang="ko-KR" altLang="en-US" sz="1400" dirty="0" smtClean="0"/>
                        <a:t>명</a:t>
                      </a:r>
                      <a:r>
                        <a:rPr lang="en-US" altLang="ko-KR" sz="1400" dirty="0" smtClean="0"/>
                        <a:t>) :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현지</a:t>
                      </a:r>
                      <a:endParaRPr lang="en-US" altLang="ko-KR" sz="1400" dirty="0" smtClean="0"/>
                    </a:p>
                    <a:p>
                      <a:pPr marL="0" indent="0" latinLnBrk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altLang="ko-KR" sz="1400" dirty="0" smtClean="0"/>
                        <a:t>-</a:t>
                      </a:r>
                      <a:r>
                        <a:rPr lang="en-US" altLang="ko-KR" sz="1400" baseline="0" dirty="0" smtClean="0"/>
                        <a:t> </a:t>
                      </a:r>
                      <a:r>
                        <a:rPr lang="ko-KR" altLang="en-US" sz="1400" baseline="0" dirty="0" smtClean="0"/>
                        <a:t>공동경비 관리 </a:t>
                      </a:r>
                      <a:r>
                        <a:rPr lang="en-US" altLang="ko-KR" sz="1400" baseline="0" dirty="0" smtClean="0"/>
                        <a:t>:</a:t>
                      </a:r>
                    </a:p>
                    <a:p>
                      <a:pPr marL="0" indent="0" latinLnBrk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altLang="ko-KR" sz="1400" dirty="0" smtClean="0"/>
                        <a:t>- </a:t>
                      </a:r>
                      <a:r>
                        <a:rPr lang="ko-KR" altLang="en-US" sz="1400" dirty="0" smtClean="0"/>
                        <a:t>스케줄 관리 </a:t>
                      </a:r>
                      <a:r>
                        <a:rPr lang="en-US" altLang="ko-KR" sz="1400" dirty="0" smtClean="0"/>
                        <a:t>:</a:t>
                      </a:r>
                    </a:p>
                    <a:p>
                      <a:pPr marL="0" indent="0" latinLnBrk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altLang="ko-KR" sz="1400" dirty="0" smtClean="0"/>
                        <a:t>- </a:t>
                      </a:r>
                      <a:r>
                        <a:rPr lang="ko-KR" altLang="en-US" sz="1400" dirty="0" smtClean="0"/>
                        <a:t>길 찾기 담당 </a:t>
                      </a:r>
                      <a:r>
                        <a:rPr lang="en-US" altLang="ko-KR" sz="1400" dirty="0" smtClean="0"/>
                        <a:t>:</a:t>
                      </a:r>
                    </a:p>
                    <a:p>
                      <a:pPr marL="0" indent="0" latinLnBrk="1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altLang="ko-KR" sz="1400" dirty="0" smtClean="0"/>
                        <a:t>- </a:t>
                      </a:r>
                      <a:r>
                        <a:rPr lang="ko-KR" altLang="en-US" sz="1400" dirty="0" smtClean="0"/>
                        <a:t>일본어 담당 </a:t>
                      </a:r>
                      <a:r>
                        <a:rPr lang="en-US" altLang="ko-KR" sz="1400" dirty="0" smtClean="0"/>
                        <a:t>:</a:t>
                      </a:r>
                    </a:p>
                  </a:txBody>
                  <a:tcPr anchor="ctr"/>
                </a:tc>
              </a:tr>
              <a:tr h="74168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기타</a:t>
                      </a:r>
                      <a:endParaRPr lang="ko-KR" altLang="en-US" sz="14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환전하기</a:t>
                      </a:r>
                      <a:r>
                        <a:rPr lang="en-US" altLang="ko-KR" sz="1400" dirty="0" smtClean="0"/>
                        <a:t>, </a:t>
                      </a:r>
                      <a:r>
                        <a:rPr lang="ko-KR" altLang="en-US" sz="1400" dirty="0" smtClean="0"/>
                        <a:t>여권 만들기</a:t>
                      </a:r>
                      <a:endParaRPr lang="en-US" altLang="ko-KR" sz="1400" dirty="0" smtClean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항공권</a:t>
                      </a:r>
                      <a:r>
                        <a:rPr lang="en-US" altLang="ko-KR" sz="1400" dirty="0" smtClean="0"/>
                        <a:t>/</a:t>
                      </a:r>
                      <a:r>
                        <a:rPr lang="ko-KR" altLang="en-US" sz="1400" dirty="0" smtClean="0"/>
                        <a:t>호텔을 따로 예약할지 여행사에 대행할지 정하기</a:t>
                      </a:r>
                      <a:endParaRPr lang="ko-KR" altLang="en-US" sz="1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879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1464</TotalTime>
  <Words>1220</Words>
  <Application>Microsoft Office PowerPoint</Application>
  <PresentationFormat>화면 슬라이드 쇼(4:3)</PresentationFormat>
  <Paragraphs>487</Paragraphs>
  <Slides>44</Slides>
  <Notes>0</Notes>
  <HiddenSlides>0</HiddenSlides>
  <MMClips>40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44</vt:i4>
      </vt:variant>
    </vt:vector>
  </HeadingPairs>
  <TitlesOfParts>
    <vt:vector size="45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310</cp:revision>
  <dcterms:created xsi:type="dcterms:W3CDTF">2017-11-16T00:40:10Z</dcterms:created>
  <dcterms:modified xsi:type="dcterms:W3CDTF">2018-02-06T04:12:39Z</dcterms:modified>
</cp:coreProperties>
</file>