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363" r:id="rId4"/>
    <p:sldId id="258" r:id="rId5"/>
    <p:sldId id="347" r:id="rId6"/>
    <p:sldId id="364" r:id="rId7"/>
    <p:sldId id="341" r:id="rId8"/>
    <p:sldId id="348" r:id="rId9"/>
    <p:sldId id="365" r:id="rId10"/>
    <p:sldId id="290" r:id="rId11"/>
    <p:sldId id="305" r:id="rId12"/>
    <p:sldId id="349" r:id="rId13"/>
    <p:sldId id="350" r:id="rId14"/>
    <p:sldId id="366" r:id="rId15"/>
    <p:sldId id="269" r:id="rId16"/>
    <p:sldId id="351" r:id="rId17"/>
    <p:sldId id="352" r:id="rId18"/>
    <p:sldId id="353" r:id="rId19"/>
    <p:sldId id="354" r:id="rId20"/>
    <p:sldId id="355" r:id="rId21"/>
    <p:sldId id="367" r:id="rId22"/>
    <p:sldId id="274" r:id="rId23"/>
    <p:sldId id="323" r:id="rId24"/>
    <p:sldId id="356" r:id="rId25"/>
    <p:sldId id="357" r:id="rId26"/>
    <p:sldId id="368" r:id="rId27"/>
    <p:sldId id="276" r:id="rId28"/>
    <p:sldId id="369" r:id="rId29"/>
    <p:sldId id="278" r:id="rId30"/>
    <p:sldId id="313" r:id="rId31"/>
    <p:sldId id="345" r:id="rId32"/>
    <p:sldId id="358" r:id="rId33"/>
    <p:sldId id="282" r:id="rId34"/>
    <p:sldId id="359" r:id="rId35"/>
    <p:sldId id="360" r:id="rId36"/>
    <p:sldId id="361" r:id="rId37"/>
    <p:sldId id="362" r:id="rId38"/>
    <p:sldId id="284" r:id="rId39"/>
    <p:sldId id="285" r:id="rId40"/>
    <p:sldId id="286" r:id="rId41"/>
    <p:sldId id="287" r:id="rId42"/>
    <p:sldId id="289" r:id="rId4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7A3"/>
    <a:srgbClr val="35B1A2"/>
    <a:srgbClr val="CBB999"/>
    <a:srgbClr val="36B4A5"/>
    <a:srgbClr val="FDF8BD"/>
    <a:srgbClr val="51CBBC"/>
    <a:srgbClr val="1FA5E1"/>
    <a:srgbClr val="1AC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1BF5-E87C-42A7-A3E3-43E9E1BCEEDB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AD797-DDB0-4F93-8277-B1E9E50A18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73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70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1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90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단어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919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7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601" r="6322" b="20837"/>
          <a:stretch/>
        </p:blipFill>
        <p:spPr>
          <a:xfrm>
            <a:off x="0" y="0"/>
            <a:ext cx="2417859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EBE9-0804-411E-9F79-BA46C0DA5D4E}" type="datetimeFigureOut">
              <a:rPr lang="ko-KR" altLang="en-US" smtClean="0"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45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32.mp3"/><Relationship Id="rId7" Type="http://schemas.openxmlformats.org/officeDocument/2006/relationships/image" Target="../media/image25.JP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2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4.mp3"/><Relationship Id="rId7" Type="http://schemas.openxmlformats.org/officeDocument/2006/relationships/image" Target="../media/image28.jpe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4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36.mp3"/><Relationship Id="rId7" Type="http://schemas.openxmlformats.org/officeDocument/2006/relationships/image" Target="../media/image29.jpe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6.mp3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8.mp3"/><Relationship Id="rId7" Type="http://schemas.openxmlformats.org/officeDocument/2006/relationships/image" Target="../media/image32.jpe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8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14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14.pn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14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14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wav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wav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slideLayout" Target="../slideLayouts/slideLayout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wav"/><Relationship Id="rId32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wav"/><Relationship Id="rId28" Type="http://schemas.openxmlformats.org/officeDocument/2006/relationships/audio" Target="../media/media14.mp3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3.JP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microsoft.com/office/2007/relationships/media" Target="../media/media14.mp3"/><Relationship Id="rId30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4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4.png"/><Relationship Id="rId5" Type="http://schemas.openxmlformats.org/officeDocument/2006/relationships/image" Target="../media/image39.jpe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6.wav"/><Relationship Id="rId7" Type="http://schemas.openxmlformats.org/officeDocument/2006/relationships/image" Target="../media/image41.jpeg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8.wav"/><Relationship Id="rId7" Type="http://schemas.openxmlformats.org/officeDocument/2006/relationships/image" Target="../media/image42.jpg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0.wav"/><Relationship Id="rId7" Type="http://schemas.openxmlformats.org/officeDocument/2006/relationships/image" Target="../media/image44.jpg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43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0.wa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18.jpeg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image" Target="../media/image17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16.jpeg"/><Relationship Id="rId5" Type="http://schemas.microsoft.com/office/2007/relationships/media" Target="../media/media17.mp3"/><Relationship Id="rId1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14.png"/><Relationship Id="rId4" Type="http://schemas.openxmlformats.org/officeDocument/2006/relationships/image" Target="../media/image5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image" Target="../media/image23.jpeg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image" Target="../media/image22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21.jpeg"/><Relationship Id="rId5" Type="http://schemas.microsoft.com/office/2007/relationships/media" Target="../media/media21.mp3"/><Relationship Id="rId15" Type="http://schemas.openxmlformats.org/officeDocument/2006/relationships/image" Target="../media/image14.png"/><Relationship Id="rId10" Type="http://schemas.openxmlformats.org/officeDocument/2006/relationships/image" Target="../media/image20.jpeg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3" Type="http://schemas.microsoft.com/office/2007/relationships/media" Target="../media/media24.mp3"/><Relationship Id="rId7" Type="http://schemas.microsoft.com/office/2007/relationships/media" Target="../media/media26.mp3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openxmlformats.org/officeDocument/2006/relationships/image" Target="../media/image14.png"/><Relationship Id="rId5" Type="http://schemas.microsoft.com/office/2007/relationships/media" Target="../media/media25.mp3"/><Relationship Id="rId10" Type="http://schemas.openxmlformats.org/officeDocument/2006/relationships/image" Target="../media/image24.JPG"/><Relationship Id="rId4" Type="http://schemas.openxmlformats.org/officeDocument/2006/relationships/audio" Target="../media/media24.mp3"/><Relationship Id="rId9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p3"/><Relationship Id="rId3" Type="http://schemas.microsoft.com/office/2007/relationships/media" Target="../media/media28.mp3"/><Relationship Id="rId7" Type="http://schemas.microsoft.com/office/2007/relationships/media" Target="../media/media30.mp3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5" Type="http://schemas.microsoft.com/office/2007/relationships/media" Target="../media/media29.mp3"/><Relationship Id="rId10" Type="http://schemas.openxmlformats.org/officeDocument/2006/relationships/image" Target="../media/image14.png"/><Relationship Id="rId4" Type="http://schemas.openxmlformats.org/officeDocument/2006/relationships/audio" Target="../media/media28.mp3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6264696" cy="6624736"/>
          </a:xfrm>
          <a:prstGeom prst="rect">
            <a:avLst/>
          </a:prstGeom>
          <a:solidFill>
            <a:srgbClr val="1A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6444208" y="116632"/>
            <a:ext cx="1296144" cy="1296144"/>
          </a:xfrm>
          <a:prstGeom prst="roundRect">
            <a:avLst/>
          </a:prstGeom>
          <a:solidFill>
            <a:srgbClr val="1FA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6516216" y="188640"/>
            <a:ext cx="1152128" cy="1152128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latin typeface="HY동녘M" pitchFamily="18" charset="-127"/>
                <a:ea typeface="HY동녘M" pitchFamily="18" charset="-127"/>
              </a:rPr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1484784"/>
            <a:ext cx="2699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dobe 고딕 Std B" pitchFamily="34" charset="-127"/>
                <a:ea typeface="Adobe 고딕 Std B" pitchFamily="34" charset="-127"/>
              </a:rPr>
              <a:t>いっしょ</a:t>
            </a:r>
            <a:r>
              <a:rPr lang="ja-JP" altLang="en-US" sz="3200" dirty="0" smtClean="0">
                <a:latin typeface="Adobe 고딕 Std B" pitchFamily="34" charset="-127"/>
                <a:ea typeface="Adobe 고딕 Std B" pitchFamily="34" charset="-127"/>
              </a:rPr>
              <a:t>に</a:t>
            </a:r>
            <a:endParaRPr lang="en-US" altLang="ja-JP" sz="3200" dirty="0" smtClean="0">
              <a:latin typeface="Adobe 고딕 Std B" pitchFamily="34" charset="-127"/>
              <a:ea typeface="Adobe 고딕 Std B" pitchFamily="34" charset="-127"/>
            </a:endParaRPr>
          </a:p>
          <a:p>
            <a:r>
              <a:rPr lang="ja-JP" altLang="en-US" sz="3200" dirty="0">
                <a:latin typeface="Adobe 고딕 Std B" pitchFamily="34" charset="-127"/>
                <a:ea typeface="Adobe 고딕 Std B" pitchFamily="34" charset="-127"/>
              </a:rPr>
              <a:t>行きませんか</a:t>
            </a:r>
            <a:endParaRPr lang="ko-KR" altLang="en-US" sz="32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216" y="3087441"/>
            <a:ext cx="1080120" cy="3240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smtClean="0">
                <a:solidFill>
                  <a:schemeClr val="tx1"/>
                </a:solidFill>
              </a:rPr>
              <a:t>학습목</a:t>
            </a:r>
            <a:r>
              <a:rPr lang="ko-KR" altLang="en-US" sz="1400" dirty="0">
                <a:solidFill>
                  <a:schemeClr val="tx1"/>
                </a:solidFill>
              </a:rPr>
              <a:t>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3413994"/>
            <a:ext cx="28083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C00000"/>
                </a:solidFill>
              </a:rPr>
              <a:t>의사소통 기본표현</a:t>
            </a:r>
            <a:endParaRPr lang="en-US" altLang="ko-KR" sz="1400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 smtClean="0"/>
              <a:t>권</a:t>
            </a:r>
            <a:r>
              <a:rPr lang="ko-KR" altLang="en-US" sz="1400" dirty="0"/>
              <a:t>유</a:t>
            </a:r>
            <a:endParaRPr lang="en-US" altLang="ko-KR" sz="14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 smtClean="0"/>
              <a:t>상황 설명</a:t>
            </a:r>
            <a:endParaRPr lang="en-US" altLang="ko-KR" sz="14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 smtClean="0"/>
              <a:t>이유</a:t>
            </a:r>
            <a:endParaRPr lang="en-US" altLang="ko-KR" sz="14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400" dirty="0" smtClean="0"/>
              <a:t>맞장</a:t>
            </a:r>
            <a:r>
              <a:rPr lang="ko-KR" altLang="en-US" sz="1400" dirty="0"/>
              <a:t>구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ko-KR" altLang="en-US" sz="1400" dirty="0" smtClean="0">
                <a:solidFill>
                  <a:srgbClr val="C00000"/>
                </a:solidFill>
              </a:rPr>
              <a:t>문화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일본의 스포츠에 대해 설명할 수 있다</a:t>
            </a:r>
            <a:r>
              <a:rPr lang="en-US" altLang="ko-KR" sz="1400" dirty="0" smtClean="0"/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r="14828"/>
          <a:stretch/>
        </p:blipFill>
        <p:spPr>
          <a:xfrm>
            <a:off x="263768" y="267604"/>
            <a:ext cx="5973570" cy="57362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r="13974" b="8063"/>
          <a:stretch/>
        </p:blipFill>
        <p:spPr>
          <a:xfrm>
            <a:off x="263768" y="267605"/>
            <a:ext cx="5973570" cy="573625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9" r="10913" b="5901"/>
          <a:stretch/>
        </p:blipFill>
        <p:spPr>
          <a:xfrm>
            <a:off x="263768" y="267605"/>
            <a:ext cx="5973570" cy="57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보기와 같이 음식을 </a:t>
            </a:r>
            <a:r>
              <a:rPr lang="ko-KR" altLang="en-US" sz="1400" dirty="0" err="1" smtClean="0"/>
              <a:t>주분해</a:t>
            </a:r>
            <a:r>
              <a:rPr lang="ko-KR" altLang="en-US" sz="1400" dirty="0" smtClean="0"/>
              <a:t>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4212"/>
            <a:ext cx="819150" cy="41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1774315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すもうの　チケット</a:t>
            </a:r>
            <a:r>
              <a:rPr lang="ja-JP" altLang="en-US" dirty="0" smtClean="0"/>
              <a:t>が　ありますが、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 smtClean="0"/>
              <a:t>いっしょに　</a:t>
            </a:r>
            <a:r>
              <a:rPr lang="ja-JP" altLang="en-US" dirty="0" smtClean="0">
                <a:solidFill>
                  <a:schemeClr val="accent5"/>
                </a:solidFill>
              </a:rPr>
              <a:t>行き</a:t>
            </a:r>
            <a:r>
              <a:rPr lang="ja-JP" altLang="en-US" dirty="0" smtClean="0"/>
              <a:t>ませんか。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わあ、いいですね。</a:t>
            </a:r>
            <a:endParaRPr lang="en-US" altLang="ja-JP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6504" y="348650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すもうの　チケット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行く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7" y="1916833"/>
            <a:ext cx="1893813" cy="1420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2840" y="4620688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ケーキ</a:t>
            </a:r>
            <a:r>
              <a:rPr lang="ja-JP" altLang="en-US" dirty="0" smtClean="0"/>
              <a:t>が</a:t>
            </a:r>
            <a:r>
              <a:rPr lang="ja-JP" altLang="en-US" dirty="0"/>
              <a:t>　ありますが、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いっしょに　</a:t>
            </a:r>
            <a:r>
              <a:rPr lang="ja-JP" altLang="en-US" dirty="0" smtClean="0">
                <a:solidFill>
                  <a:schemeClr val="accent5"/>
                </a:solidFill>
              </a:rPr>
              <a:t>食べ</a:t>
            </a:r>
            <a:r>
              <a:rPr lang="ja-JP" altLang="en-US" dirty="0" smtClean="0"/>
              <a:t>ま</a:t>
            </a:r>
            <a:r>
              <a:rPr lang="ja-JP" altLang="en-US" dirty="0"/>
              <a:t>せんか。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わあ、いいですね。</a:t>
            </a:r>
            <a:endParaRPr lang="en-US" altLang="ja-JP" dirty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23731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ケーキ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食べる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7" y="4744178"/>
            <a:ext cx="1882374" cy="136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5586" y="239251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い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586" y="522920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た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pic>
        <p:nvPicPr>
          <p:cNvPr id="3" name="7과-듣말2-보기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5393" y="1253762"/>
            <a:ext cx="360000" cy="360000"/>
          </a:xfrm>
          <a:prstGeom prst="rect">
            <a:avLst/>
          </a:prstGeom>
        </p:spPr>
      </p:pic>
      <p:pic>
        <p:nvPicPr>
          <p:cNvPr id="6" name="7과-듣말2-1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2571" y="425460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6" y="1897311"/>
            <a:ext cx="1946242" cy="145968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9" y="4620688"/>
            <a:ext cx="1882901" cy="1412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07" y="1416716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504" y="348650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コンサートの　チケット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行く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3508" y="623731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けんだま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する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95836" y="1774315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コンサートの</a:t>
            </a:r>
            <a:r>
              <a:rPr lang="ja-JP" altLang="en-US" dirty="0">
                <a:solidFill>
                  <a:schemeClr val="accent2"/>
                </a:solidFill>
              </a:rPr>
              <a:t>　チケット</a:t>
            </a:r>
            <a:r>
              <a:rPr lang="ja-JP" altLang="en-US" dirty="0"/>
              <a:t>が　ありますが、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いっしょに　</a:t>
            </a:r>
            <a:r>
              <a:rPr lang="ja-JP" altLang="en-US" dirty="0">
                <a:solidFill>
                  <a:schemeClr val="accent5"/>
                </a:solidFill>
              </a:rPr>
              <a:t>行き</a:t>
            </a:r>
            <a:r>
              <a:rPr lang="ja-JP" altLang="en-US" dirty="0"/>
              <a:t>ませんか。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わあ、いいですね。</a:t>
            </a:r>
            <a:endParaRPr lang="en-US" altLang="ja-JP" dirty="0"/>
          </a:p>
        </p:txBody>
      </p:sp>
      <p:sp>
        <p:nvSpPr>
          <p:cNvPr id="20" name="TextBox 19"/>
          <p:cNvSpPr txBox="1"/>
          <p:nvPr/>
        </p:nvSpPr>
        <p:spPr>
          <a:xfrm>
            <a:off x="3122840" y="4620688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けんだま</a:t>
            </a:r>
            <a:r>
              <a:rPr lang="ja-JP" altLang="en-US" dirty="0" smtClean="0"/>
              <a:t>が</a:t>
            </a:r>
            <a:r>
              <a:rPr lang="ja-JP" altLang="en-US" dirty="0"/>
              <a:t>　ありますが、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/>
              <a:t>	</a:t>
            </a:r>
            <a:r>
              <a:rPr lang="ja-JP" altLang="en-US" dirty="0"/>
              <a:t>いっしょに　</a:t>
            </a:r>
            <a:r>
              <a:rPr lang="ja-JP" altLang="en-US" dirty="0" smtClean="0">
                <a:solidFill>
                  <a:schemeClr val="accent5"/>
                </a:solidFill>
              </a:rPr>
              <a:t>し</a:t>
            </a:r>
            <a:r>
              <a:rPr lang="ja-JP" altLang="en-US" dirty="0" smtClean="0"/>
              <a:t>ま</a:t>
            </a:r>
            <a:r>
              <a:rPr lang="ja-JP" altLang="en-US" dirty="0"/>
              <a:t>せんか。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わあ、いいですね。</a:t>
            </a:r>
            <a:endParaRPr lang="en-US" altLang="ja-JP" dirty="0"/>
          </a:p>
        </p:txBody>
      </p:sp>
      <p:sp>
        <p:nvSpPr>
          <p:cNvPr id="10" name="TextBox 9"/>
          <p:cNvSpPr txBox="1"/>
          <p:nvPr/>
        </p:nvSpPr>
        <p:spPr>
          <a:xfrm>
            <a:off x="5205586" y="239251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い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pic>
        <p:nvPicPr>
          <p:cNvPr id="2" name="7과-듣말2-2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939" y="1426048"/>
            <a:ext cx="360000" cy="360000"/>
          </a:xfrm>
          <a:prstGeom prst="rect">
            <a:avLst/>
          </a:prstGeom>
        </p:spPr>
      </p:pic>
      <p:pic>
        <p:nvPicPr>
          <p:cNvPr id="3" name="7과-듣말2-3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939" y="422926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8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잘 듣고 보기와 같이 음식을 </a:t>
            </a:r>
            <a:r>
              <a:rPr lang="ko-KR" altLang="en-US" sz="1400" dirty="0" err="1" smtClean="0"/>
              <a:t>주분해</a:t>
            </a:r>
            <a:r>
              <a:rPr lang="ko-KR" altLang="en-US" sz="1400" dirty="0" smtClean="0"/>
              <a:t>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4212"/>
            <a:ext cx="819150" cy="41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5836" y="2026848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あさくさえき</a:t>
            </a:r>
            <a:r>
              <a:rPr lang="ja-JP" altLang="en-US" dirty="0" smtClean="0"/>
              <a:t>で　</a:t>
            </a:r>
            <a:r>
              <a:rPr lang="ja-JP" altLang="en-US" dirty="0" smtClean="0">
                <a:solidFill>
                  <a:schemeClr val="accent5"/>
                </a:solidFill>
              </a:rPr>
              <a:t>会い</a:t>
            </a:r>
            <a:r>
              <a:rPr lang="ja-JP" altLang="en-US" dirty="0" smtClean="0"/>
              <a:t>ましょう。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そうしましょう。</a:t>
            </a:r>
            <a:endParaRPr lang="en-US" altLang="ja-JP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6504" y="348650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あさくさえき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会う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42" y="1916833"/>
            <a:ext cx="851822" cy="1420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2840" y="4869489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としょかん</a:t>
            </a:r>
            <a:r>
              <a:rPr lang="ja-JP" altLang="en-US" dirty="0" smtClean="0"/>
              <a:t>で</a:t>
            </a:r>
            <a:r>
              <a:rPr lang="ja-JP" altLang="en-US" dirty="0"/>
              <a:t>　</a:t>
            </a:r>
            <a:r>
              <a:rPr lang="ja-JP" altLang="en-US" dirty="0" smtClean="0">
                <a:solidFill>
                  <a:schemeClr val="accent5"/>
                </a:solidFill>
              </a:rPr>
              <a:t>べんきょうし</a:t>
            </a:r>
            <a:r>
              <a:rPr lang="ja-JP" altLang="en-US" dirty="0" smtClean="0"/>
              <a:t>ま</a:t>
            </a:r>
            <a:r>
              <a:rPr lang="ja-JP" altLang="en-US" dirty="0"/>
              <a:t>しょう。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そうしましょう。</a:t>
            </a:r>
            <a:endParaRPr lang="en-US" altLang="ja-JP" dirty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23731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としょかん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べんきょうする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7" y="4955877"/>
            <a:ext cx="1882374" cy="9374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2012" y="2082111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solidFill>
                  <a:schemeClr val="accent5"/>
                </a:solidFill>
              </a:rPr>
              <a:t>あ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pic>
        <p:nvPicPr>
          <p:cNvPr id="3" name="7과-듣말3-보기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6396" y="1267705"/>
            <a:ext cx="360000" cy="360000"/>
          </a:xfrm>
          <a:prstGeom prst="rect">
            <a:avLst/>
          </a:prstGeom>
        </p:spPr>
      </p:pic>
      <p:pic>
        <p:nvPicPr>
          <p:cNvPr id="6" name="7과-듣말3-1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771" y="42395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4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6" y="2104574"/>
            <a:ext cx="1946242" cy="104515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8" y="4620688"/>
            <a:ext cx="1658663" cy="14121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07" y="1416716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504" y="348650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しょくどう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食べる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3508" y="623731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デパート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かう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95836" y="2026848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しょくどう</a:t>
            </a:r>
            <a:r>
              <a:rPr lang="ja-JP" altLang="en-US" dirty="0" smtClean="0"/>
              <a:t>で　</a:t>
            </a:r>
            <a:r>
              <a:rPr lang="ja-JP" altLang="en-US" dirty="0" smtClean="0">
                <a:solidFill>
                  <a:schemeClr val="accent5"/>
                </a:solidFill>
              </a:rPr>
              <a:t>食べ</a:t>
            </a:r>
            <a:r>
              <a:rPr lang="ja-JP" altLang="en-US" dirty="0" smtClean="0"/>
              <a:t>ましょう。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そうしましょう。</a:t>
            </a:r>
            <a:endParaRPr lang="en-US" altLang="ja-JP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122840" y="4869489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デパート</a:t>
            </a:r>
            <a:r>
              <a:rPr lang="ja-JP" altLang="en-US" dirty="0" smtClean="0"/>
              <a:t>で</a:t>
            </a:r>
            <a:r>
              <a:rPr lang="ja-JP" altLang="en-US" dirty="0"/>
              <a:t>　</a:t>
            </a:r>
            <a:r>
              <a:rPr lang="ja-JP" altLang="en-US" dirty="0" smtClean="0">
                <a:solidFill>
                  <a:schemeClr val="accent2"/>
                </a:solidFill>
              </a:rPr>
              <a:t>かう</a:t>
            </a:r>
            <a:r>
              <a:rPr lang="ja-JP" altLang="en-US" dirty="0" smtClean="0"/>
              <a:t>ま</a:t>
            </a:r>
            <a:r>
              <a:rPr lang="ja-JP" altLang="en-US" dirty="0"/>
              <a:t>しょう。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そうしましょう。</a:t>
            </a:r>
            <a:endParaRPr lang="en-US" altLang="ja-JP" dirty="0"/>
          </a:p>
        </p:txBody>
      </p:sp>
      <p:sp>
        <p:nvSpPr>
          <p:cNvPr id="16" name="TextBox 15"/>
          <p:cNvSpPr txBox="1"/>
          <p:nvPr/>
        </p:nvSpPr>
        <p:spPr>
          <a:xfrm>
            <a:off x="5283392" y="2082111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た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pic>
        <p:nvPicPr>
          <p:cNvPr id="2" name="7과-듣말3-2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156" y="1426048"/>
            <a:ext cx="360000" cy="360000"/>
          </a:xfrm>
          <a:prstGeom prst="rect">
            <a:avLst/>
          </a:prstGeom>
        </p:spPr>
      </p:pic>
      <p:pic>
        <p:nvPicPr>
          <p:cNvPr id="3" name="7과-듣말3-3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156" y="426923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チケッ</a:t>
            </a:r>
            <a:r>
              <a:rPr lang="ja-JP" altLang="en-US" dirty="0" smtClean="0"/>
              <a:t>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～ませんか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ケーキ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コンサート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けんだま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えき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会う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티켓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지 않겠습니까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케이크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콘서트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err="1" smtClean="0"/>
              <a:t>겐다마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역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만나다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427984" y="98072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～ましょう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としょかん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べんきょうする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しょくどう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デパート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かう</a:t>
            </a:r>
            <a:endParaRPr lang="en-US" altLang="ja-JP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16216" y="980725"/>
            <a:ext cx="1872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~</a:t>
            </a:r>
            <a:r>
              <a:rPr lang="ko-KR" altLang="en-US" dirty="0" err="1" smtClean="0"/>
              <a:t>ㅂ시다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도서관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공부하다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식당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백화점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사다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55576" y="4165049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あ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13709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4554" y="1268760"/>
            <a:ext cx="82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유나와 친구들은 스모를 보러 경기장을 찾았습니다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696744" cy="49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2" y="2276872"/>
            <a:ext cx="8656346" cy="35911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9009" y="278092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大きく</a:t>
            </a:r>
            <a:r>
              <a:rPr lang="ja-JP" altLang="en-US" sz="2000" dirty="0" smtClean="0"/>
              <a:t>て　きれいだね。</a:t>
            </a:r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290392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うん、中は　もっと　広いよ。</a:t>
            </a:r>
            <a:endParaRPr lang="ko-KR" alt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22251" y="2673206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おお</a:t>
            </a:r>
            <a:endParaRPr lang="ko-KR" alt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2777639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なか</a:t>
            </a:r>
            <a:endParaRPr lang="ko-KR" alt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71953" y="2777639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ひろ</a:t>
            </a:r>
            <a:endParaRPr lang="ko-KR" altLang="en-US" sz="800" dirty="0"/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3662" y="5847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96751"/>
            <a:ext cx="5616624" cy="5608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6723" y="160778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外国人も　多いね。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405014" y="1500058"/>
            <a:ext cx="912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がい　こく　じん</a:t>
            </a:r>
            <a:endParaRPr lang="ko-KR" alt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4498851" y="1500058"/>
            <a:ext cx="912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おお</a:t>
            </a:r>
            <a:endParaRPr lang="ko-KR" altLang="en-US" sz="800" dirty="0"/>
          </a:p>
        </p:txBody>
      </p:sp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6723" y="62068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96752"/>
            <a:ext cx="8800979" cy="54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151" y="1793041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 smtClean="0"/>
              <a:t>すずきくんは　よく</a:t>
            </a:r>
            <a:endParaRPr lang="en-US" altLang="ja-JP" sz="2000" dirty="0" smtClean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ここ</a:t>
            </a:r>
            <a:r>
              <a:rPr lang="ja-JP" altLang="en-US" sz="2000" dirty="0" smtClean="0"/>
              <a:t>に　来るの？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2214389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く</a:t>
            </a:r>
            <a:endParaRPr lang="ko-KR" altLang="en-US" sz="800" dirty="0"/>
          </a:p>
        </p:txBody>
      </p:sp>
      <p:sp>
        <p:nvSpPr>
          <p:cNvPr id="2" name="직사각형 1"/>
          <p:cNvSpPr/>
          <p:nvPr/>
        </p:nvSpPr>
        <p:spPr>
          <a:xfrm>
            <a:off x="4427984" y="1429632"/>
            <a:ext cx="3726160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/>
              <a:t>いや、とおいから　あまり　来ない。</a:t>
            </a:r>
            <a:endParaRPr lang="en-US" altLang="ja-JP" dirty="0" smtClean="0"/>
          </a:p>
          <a:p>
            <a:pPr>
              <a:lnSpc>
                <a:spcPct val="150000"/>
              </a:lnSpc>
            </a:pPr>
            <a:r>
              <a:rPr lang="ja-JP" altLang="en-US" dirty="0"/>
              <a:t>すも</a:t>
            </a:r>
            <a:r>
              <a:rPr lang="ja-JP" altLang="en-US" dirty="0" smtClean="0"/>
              <a:t>うは　テレビで　見るよ。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01222" y="1375256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こ</a:t>
            </a:r>
            <a:endParaRPr lang="ko-KR" alt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6396112" y="1802566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み</a:t>
            </a:r>
            <a:endParaRPr lang="ko-KR" altLang="en-US" sz="800" dirty="0"/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0" y="1196752"/>
            <a:ext cx="7429671" cy="5533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303" y="450912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好きな　りきしは</a:t>
            </a:r>
            <a:endParaRPr lang="en-US" altLang="ja-JP" sz="2000" dirty="0" smtClean="0"/>
          </a:p>
          <a:p>
            <a:r>
              <a:rPr lang="ja-JP" altLang="en-US" sz="2000" dirty="0"/>
              <a:t>い</a:t>
            </a:r>
            <a:r>
              <a:rPr lang="ja-JP" altLang="en-US" sz="2000" dirty="0" smtClean="0"/>
              <a:t>る？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244031" y="4382348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す</a:t>
            </a:r>
            <a:endParaRPr lang="ko-KR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568029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そうだね。今は</a:t>
            </a:r>
            <a:endParaRPr lang="en-US" altLang="ja-JP" sz="2000" dirty="0" smtClean="0"/>
          </a:p>
          <a:p>
            <a:r>
              <a:rPr lang="ja-JP" altLang="en-US" sz="2000" dirty="0"/>
              <a:t>とく</a:t>
            </a:r>
            <a:r>
              <a:rPr lang="ja-JP" altLang="en-US" sz="2000" dirty="0" smtClean="0"/>
              <a:t>に　いないよ。</a:t>
            </a:r>
            <a:endParaRPr lang="ko-KR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67561" y="5553526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いま</a:t>
            </a:r>
            <a:endParaRPr lang="ko-KR" altLang="en-US" sz="800" dirty="0"/>
          </a:p>
        </p:txBody>
      </p:sp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6926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 듣고 시간 표현에 대해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94035" cy="556889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31"/>
          <a:stretch/>
        </p:blipFill>
        <p:spPr>
          <a:xfrm>
            <a:off x="130479" y="1052651"/>
            <a:ext cx="1771008" cy="72016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1"/>
          <a:stretch/>
        </p:blipFill>
        <p:spPr>
          <a:xfrm>
            <a:off x="130479" y="1772816"/>
            <a:ext cx="1771008" cy="720165"/>
          </a:xfrm>
          <a:prstGeom prst="rect">
            <a:avLst/>
          </a:prstGeom>
        </p:spPr>
      </p:pic>
      <p:pic>
        <p:nvPicPr>
          <p:cNvPr id="5" name="7과-듣생1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092280" y="1808800"/>
            <a:ext cx="360000" cy="360000"/>
          </a:xfrm>
          <a:prstGeom prst="rect">
            <a:avLst/>
          </a:prstGeom>
        </p:spPr>
      </p:pic>
      <p:pic>
        <p:nvPicPr>
          <p:cNvPr id="6" name="7과-듣생1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956376" y="2780968"/>
            <a:ext cx="360000" cy="360000"/>
          </a:xfrm>
          <a:prstGeom prst="rect">
            <a:avLst/>
          </a:prstGeom>
        </p:spPr>
      </p:pic>
      <p:pic>
        <p:nvPicPr>
          <p:cNvPr id="7" name="7과-듣생1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181554" y="3801199"/>
            <a:ext cx="360000" cy="360000"/>
          </a:xfrm>
          <a:prstGeom prst="rect">
            <a:avLst/>
          </a:prstGeom>
        </p:spPr>
      </p:pic>
      <p:pic>
        <p:nvPicPr>
          <p:cNvPr id="8" name="7과-듣생1-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073433" y="5195292"/>
            <a:ext cx="360000" cy="360000"/>
          </a:xfrm>
          <a:prstGeom prst="rect">
            <a:avLst/>
          </a:prstGeom>
        </p:spPr>
      </p:pic>
      <p:pic>
        <p:nvPicPr>
          <p:cNvPr id="10" name="7과-듣생1-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516256" y="6174869"/>
            <a:ext cx="360000" cy="360000"/>
          </a:xfrm>
          <a:prstGeom prst="rect">
            <a:avLst/>
          </a:prstGeom>
        </p:spPr>
      </p:pic>
      <p:pic>
        <p:nvPicPr>
          <p:cNvPr id="11" name="7과-듣생1-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698359" y="6354869"/>
            <a:ext cx="360000" cy="360000"/>
          </a:xfrm>
          <a:prstGeom prst="rect">
            <a:avLst/>
          </a:prstGeom>
        </p:spPr>
      </p:pic>
      <p:pic>
        <p:nvPicPr>
          <p:cNvPr id="12" name="7과-듣생1-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765251" y="5943600"/>
            <a:ext cx="360000" cy="360000"/>
          </a:xfrm>
          <a:prstGeom prst="rect">
            <a:avLst/>
          </a:prstGeom>
        </p:spPr>
      </p:pic>
      <p:pic>
        <p:nvPicPr>
          <p:cNvPr id="13" name="7과-듣생1-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25091" y="4761128"/>
            <a:ext cx="360000" cy="360000"/>
          </a:xfrm>
          <a:prstGeom prst="rect">
            <a:avLst/>
          </a:prstGeom>
        </p:spPr>
      </p:pic>
      <p:pic>
        <p:nvPicPr>
          <p:cNvPr id="15" name="7과-듣생1-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25091" y="3649940"/>
            <a:ext cx="360000" cy="360000"/>
          </a:xfrm>
          <a:prstGeom prst="rect">
            <a:avLst/>
          </a:prstGeom>
        </p:spPr>
      </p:pic>
      <p:pic>
        <p:nvPicPr>
          <p:cNvPr id="16" name="7과-듣생1-10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899592" y="2688487"/>
            <a:ext cx="360000" cy="360000"/>
          </a:xfrm>
          <a:prstGeom prst="rect">
            <a:avLst/>
          </a:prstGeom>
        </p:spPr>
      </p:pic>
      <p:pic>
        <p:nvPicPr>
          <p:cNvPr id="17" name="7과-듣생1-11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907704" y="1592816"/>
            <a:ext cx="360000" cy="360000"/>
          </a:xfrm>
          <a:prstGeom prst="rect">
            <a:avLst/>
          </a:prstGeom>
        </p:spPr>
      </p:pic>
      <p:pic>
        <p:nvPicPr>
          <p:cNvPr id="19" name="7과-듣생1-대화1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7911" y="1000472"/>
            <a:ext cx="360000" cy="360000"/>
          </a:xfrm>
          <a:prstGeom prst="rect">
            <a:avLst/>
          </a:prstGeom>
        </p:spPr>
      </p:pic>
      <p:pic>
        <p:nvPicPr>
          <p:cNvPr id="20" name="7과-듣생1-대화2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7911" y="1808800"/>
            <a:ext cx="360000" cy="3600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229597" y="126876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3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6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9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624736" cy="5643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162502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あ、そろそろ　時間だよ。</a:t>
            </a:r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18099" y="1479202"/>
            <a:ext cx="662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じ　かん</a:t>
            </a:r>
            <a:endParaRPr lang="ko-KR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598121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ほんとう</a:t>
            </a:r>
            <a:r>
              <a:rPr lang="ja-JP" altLang="en-US" sz="2000" dirty="0" smtClean="0"/>
              <a:t>だ。</a:t>
            </a:r>
            <a:endParaRPr lang="ko-KR" altLang="en-US" sz="2000" dirty="0"/>
          </a:p>
        </p:txBody>
      </p:sp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8099" y="62068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もっ</a:t>
            </a:r>
            <a:r>
              <a:rPr lang="ja-JP" altLang="en-US" dirty="0" smtClean="0"/>
              <a:t>と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広い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外国人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よく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～の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とおい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～から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좀 더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넓다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외국인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자주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이니</a:t>
            </a:r>
            <a:r>
              <a:rPr lang="en-US" altLang="ko-KR" dirty="0" smtClean="0"/>
              <a:t>?</a:t>
            </a:r>
          </a:p>
          <a:p>
            <a:endParaRPr lang="en-US" altLang="ko-KR" dirty="0"/>
          </a:p>
          <a:p>
            <a:r>
              <a:rPr lang="ko-KR" altLang="en-US" dirty="0" smtClean="0"/>
              <a:t>아니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멀다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이니까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427984" y="980726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りきし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とくに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そろそろ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時間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ほんとうだ</a:t>
            </a:r>
            <a:endParaRPr lang="en-US" altLang="ja-JP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16216" y="980725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스모 선수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특히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슬슬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시간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정말이다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사실이다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07951" y="141277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ひろ</a:t>
            </a:r>
            <a:endParaRPr lang="ko-KR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826124" y="249289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じ　かん</a:t>
            </a:r>
            <a:endParaRPr lang="ko-KR" alt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679375" y="1954932"/>
            <a:ext cx="9117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がい　こく　じん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15650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보기와 같이 바꾸어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4212"/>
            <a:ext cx="819150" cy="41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5836" y="2055961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すきな　</a:t>
            </a:r>
            <a:r>
              <a:rPr lang="ja-JP" altLang="en-US" dirty="0" smtClean="0">
                <a:solidFill>
                  <a:schemeClr val="accent2"/>
                </a:solidFill>
              </a:rPr>
              <a:t>りきし</a:t>
            </a:r>
            <a:r>
              <a:rPr lang="ja-JP" altLang="en-US" dirty="0" smtClean="0"/>
              <a:t>　いる？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/>
              <a:t>そうだね。　とくに　いないよ。</a:t>
            </a:r>
            <a:endParaRPr lang="en-US" altLang="ja-JP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6504" y="348650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りきし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9" y="2002701"/>
            <a:ext cx="1643182" cy="1216697"/>
          </a:xfrm>
          <a:prstGeom prst="rect">
            <a:avLst/>
          </a:prstGeom>
        </p:spPr>
      </p:pic>
      <p:pic>
        <p:nvPicPr>
          <p:cNvPr id="3" name="7과-읽말1-보기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9670" y="125376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8" y="1786048"/>
            <a:ext cx="1803332" cy="15709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4" y="4599576"/>
            <a:ext cx="1833395" cy="1585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  <a:ea typeface="맑은 고딕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07" y="1416716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  <a:ea typeface="맑은 고딕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504" y="348650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かしゅ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23731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どうぶつ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95836" y="2055961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すきな　</a:t>
            </a:r>
            <a:r>
              <a:rPr lang="ja-JP" altLang="en-US" dirty="0" smtClean="0">
                <a:solidFill>
                  <a:schemeClr val="accent2"/>
                </a:solidFill>
              </a:rPr>
              <a:t>かしゅ</a:t>
            </a:r>
            <a:r>
              <a:rPr lang="ja-JP" altLang="en-US" dirty="0"/>
              <a:t>　いる？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そうだね。　とくに　いないよ。</a:t>
            </a:r>
            <a:endParaRPr lang="en-US" altLang="ja-JP" dirty="0"/>
          </a:p>
        </p:txBody>
      </p:sp>
      <p:sp>
        <p:nvSpPr>
          <p:cNvPr id="19" name="TextBox 18"/>
          <p:cNvSpPr txBox="1"/>
          <p:nvPr/>
        </p:nvSpPr>
        <p:spPr>
          <a:xfrm>
            <a:off x="3095836" y="4811230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すきな　</a:t>
            </a:r>
            <a:r>
              <a:rPr lang="ja-JP" altLang="en-US" dirty="0" smtClean="0">
                <a:solidFill>
                  <a:schemeClr val="accent2"/>
                </a:solidFill>
              </a:rPr>
              <a:t>どうぶつ</a:t>
            </a:r>
            <a:r>
              <a:rPr lang="ja-JP" altLang="en-US" dirty="0"/>
              <a:t>　いる？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そうだね。　とくに　いないよ。</a:t>
            </a:r>
            <a:endParaRPr lang="en-US" altLang="ja-JP" dirty="0"/>
          </a:p>
        </p:txBody>
      </p:sp>
      <p:pic>
        <p:nvPicPr>
          <p:cNvPr id="2" name="7과-읽말1-1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046" y="1396406"/>
            <a:ext cx="360000" cy="360000"/>
          </a:xfrm>
          <a:prstGeom prst="rect">
            <a:avLst/>
          </a:prstGeom>
        </p:spPr>
      </p:pic>
      <p:pic>
        <p:nvPicPr>
          <p:cNvPr id="3" name="7과-읽말1-2-전체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046" y="423024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2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보기와 같이 묻고 답해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4212"/>
            <a:ext cx="819150" cy="41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0968" y="1844824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たなかさん、</a:t>
            </a:r>
            <a:r>
              <a:rPr lang="ja-JP" altLang="en-US" dirty="0" smtClean="0">
                <a:solidFill>
                  <a:schemeClr val="accent2"/>
                </a:solidFill>
              </a:rPr>
              <a:t>パン</a:t>
            </a:r>
            <a:r>
              <a:rPr lang="ja-JP" altLang="en-US" dirty="0" smtClean="0"/>
              <a:t>を　よく　</a:t>
            </a:r>
            <a:r>
              <a:rPr lang="ja-JP" altLang="en-US" dirty="0" smtClean="0">
                <a:solidFill>
                  <a:schemeClr val="accent5"/>
                </a:solidFill>
              </a:rPr>
              <a:t>食べます</a:t>
            </a:r>
            <a:r>
              <a:rPr lang="ja-JP" altLang="en-US" dirty="0" smtClean="0"/>
              <a:t>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B1</a:t>
            </a:r>
            <a:r>
              <a:rPr lang="en-US" altLang="ko-KR" dirty="0" smtClean="0"/>
              <a:t>	</a:t>
            </a:r>
            <a:r>
              <a:rPr lang="ja-JP" altLang="en-US" dirty="0" smtClean="0"/>
              <a:t>はい、よく　</a:t>
            </a:r>
            <a:r>
              <a:rPr lang="ja-JP" altLang="en-US" dirty="0" smtClean="0">
                <a:solidFill>
                  <a:schemeClr val="accent5"/>
                </a:solidFill>
              </a:rPr>
              <a:t>食べます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B2</a:t>
            </a:r>
            <a:r>
              <a:rPr lang="en-US" altLang="ko-KR" dirty="0"/>
              <a:t>	</a:t>
            </a:r>
            <a:r>
              <a:rPr lang="ja-JP" altLang="en-US" dirty="0" smtClean="0"/>
              <a:t>いいえ、あまり　</a:t>
            </a:r>
            <a:r>
              <a:rPr lang="ja-JP" altLang="en-US" dirty="0" smtClean="0">
                <a:solidFill>
                  <a:schemeClr val="accent6"/>
                </a:solidFill>
              </a:rPr>
              <a:t>食べません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23731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おちゃ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のむ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8" y="4787710"/>
            <a:ext cx="1911411" cy="12737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  <a:ea typeface="맑은 고딕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0687" y="2455376"/>
            <a:ext cx="395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た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0427" y="1902669"/>
            <a:ext cx="395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た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5836" y="4573138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たなかさん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2"/>
                </a:solidFill>
              </a:rPr>
              <a:t>おちゃ</a:t>
            </a:r>
            <a:r>
              <a:rPr lang="ja-JP" altLang="en-US" dirty="0" smtClean="0"/>
              <a:t>を</a:t>
            </a:r>
            <a:r>
              <a:rPr lang="ja-JP" altLang="en-US" dirty="0"/>
              <a:t>　よく　</a:t>
            </a:r>
            <a:r>
              <a:rPr lang="ja-JP" altLang="en-US" dirty="0" smtClean="0">
                <a:solidFill>
                  <a:schemeClr val="accent5"/>
                </a:solidFill>
              </a:rPr>
              <a:t>のみま</a:t>
            </a:r>
            <a:r>
              <a:rPr lang="ja-JP" altLang="en-US" dirty="0">
                <a:solidFill>
                  <a:schemeClr val="accent5"/>
                </a:solidFill>
              </a:rPr>
              <a:t>す</a:t>
            </a:r>
            <a:r>
              <a:rPr lang="ja-JP" altLang="en-US" dirty="0"/>
              <a:t>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B1</a:t>
            </a:r>
            <a:r>
              <a:rPr lang="en-US" altLang="ko-KR" dirty="0"/>
              <a:t>	</a:t>
            </a:r>
            <a:r>
              <a:rPr lang="ja-JP" altLang="en-US" dirty="0"/>
              <a:t>はい、よく　</a:t>
            </a:r>
            <a:r>
              <a:rPr lang="ja-JP" altLang="en-US" dirty="0" smtClean="0">
                <a:solidFill>
                  <a:schemeClr val="accent5"/>
                </a:solidFill>
              </a:rPr>
              <a:t>のみま</a:t>
            </a:r>
            <a:r>
              <a:rPr lang="ja-JP" altLang="en-US" dirty="0">
                <a:solidFill>
                  <a:schemeClr val="accent5"/>
                </a:solidFill>
              </a:rPr>
              <a:t>す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B2</a:t>
            </a:r>
            <a:r>
              <a:rPr lang="en-US" altLang="ko-KR" dirty="0"/>
              <a:t>	</a:t>
            </a:r>
            <a:r>
              <a:rPr lang="ja-JP" altLang="en-US" dirty="0"/>
              <a:t>いいえ、あまり　</a:t>
            </a:r>
            <a:r>
              <a:rPr lang="ja-JP" altLang="en-US" dirty="0" smtClean="0">
                <a:solidFill>
                  <a:schemeClr val="accent6"/>
                </a:solidFill>
              </a:rPr>
              <a:t>のみま</a:t>
            </a:r>
            <a:r>
              <a:rPr lang="ja-JP" altLang="en-US" dirty="0">
                <a:solidFill>
                  <a:schemeClr val="accent6"/>
                </a:solidFill>
              </a:rPr>
              <a:t>せん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16" name="TextBox 15"/>
          <p:cNvSpPr txBox="1"/>
          <p:nvPr/>
        </p:nvSpPr>
        <p:spPr>
          <a:xfrm>
            <a:off x="3201183" y="2996952"/>
            <a:ext cx="3955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6"/>
                </a:solidFill>
              </a:rPr>
              <a:t>た</a:t>
            </a:r>
            <a:endParaRPr lang="ko-KR" altLang="en-US" sz="800" dirty="0">
              <a:solidFill>
                <a:schemeClr val="accent6"/>
              </a:solidFill>
            </a:endParaRPr>
          </a:p>
        </p:txBody>
      </p:sp>
      <p:pic>
        <p:nvPicPr>
          <p:cNvPr id="4" name="7과-읽말2-보기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6396" y="1253762"/>
            <a:ext cx="360000" cy="360000"/>
          </a:xfrm>
          <a:prstGeom prst="rect">
            <a:avLst/>
          </a:prstGeom>
        </p:spPr>
      </p:pic>
      <p:pic>
        <p:nvPicPr>
          <p:cNvPr id="5" name="7과-읽말2-1-전체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616" y="42395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7" y="1970850"/>
            <a:ext cx="1969741" cy="13126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2" y="4824154"/>
            <a:ext cx="1705081" cy="1137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07" y="423024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  <a:ea typeface="맑은 고딕"/>
              </a:rPr>
              <a:t>➌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07" y="1416716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  <a:ea typeface="맑은 고딕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504" y="348650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おんがく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きく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3508" y="623731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うんどう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する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95836" y="1786048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たなかさん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2"/>
                </a:solidFill>
              </a:rPr>
              <a:t>おんがく</a:t>
            </a:r>
            <a:r>
              <a:rPr lang="ja-JP" altLang="en-US" dirty="0" smtClean="0"/>
              <a:t>を</a:t>
            </a:r>
            <a:r>
              <a:rPr lang="ja-JP" altLang="en-US" dirty="0"/>
              <a:t>　よく　</a:t>
            </a:r>
            <a:r>
              <a:rPr lang="ja-JP" altLang="en-US" dirty="0" smtClean="0">
                <a:solidFill>
                  <a:schemeClr val="accent5"/>
                </a:solidFill>
              </a:rPr>
              <a:t>ききま</a:t>
            </a:r>
            <a:r>
              <a:rPr lang="ja-JP" altLang="en-US" dirty="0">
                <a:solidFill>
                  <a:schemeClr val="accent5"/>
                </a:solidFill>
              </a:rPr>
              <a:t>す</a:t>
            </a:r>
            <a:r>
              <a:rPr lang="ja-JP" altLang="en-US" dirty="0"/>
              <a:t>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B1</a:t>
            </a:r>
            <a:r>
              <a:rPr lang="en-US" altLang="ko-KR" dirty="0"/>
              <a:t>	</a:t>
            </a:r>
            <a:r>
              <a:rPr lang="ja-JP" altLang="en-US" dirty="0"/>
              <a:t>はい、よく　</a:t>
            </a:r>
            <a:r>
              <a:rPr lang="ja-JP" altLang="en-US" dirty="0" smtClean="0">
                <a:solidFill>
                  <a:schemeClr val="accent5"/>
                </a:solidFill>
              </a:rPr>
              <a:t>ききま</a:t>
            </a:r>
            <a:r>
              <a:rPr lang="ja-JP" altLang="en-US" dirty="0">
                <a:solidFill>
                  <a:schemeClr val="accent5"/>
                </a:solidFill>
              </a:rPr>
              <a:t>す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B2</a:t>
            </a:r>
            <a:r>
              <a:rPr lang="en-US" altLang="ko-KR" dirty="0"/>
              <a:t>	</a:t>
            </a:r>
            <a:r>
              <a:rPr lang="ja-JP" altLang="en-US" dirty="0"/>
              <a:t>いいえ、あまり　</a:t>
            </a:r>
            <a:r>
              <a:rPr lang="ja-JP" altLang="en-US" dirty="0" smtClean="0">
                <a:solidFill>
                  <a:schemeClr val="accent6"/>
                </a:solidFill>
              </a:rPr>
              <a:t>ききま</a:t>
            </a:r>
            <a:r>
              <a:rPr lang="ja-JP" altLang="en-US" dirty="0">
                <a:solidFill>
                  <a:schemeClr val="accent6"/>
                </a:solidFill>
              </a:rPr>
              <a:t>せん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sp>
        <p:nvSpPr>
          <p:cNvPr id="19" name="TextBox 18"/>
          <p:cNvSpPr txBox="1"/>
          <p:nvPr/>
        </p:nvSpPr>
        <p:spPr>
          <a:xfrm>
            <a:off x="3095836" y="4607505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たなかさん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2"/>
                </a:solidFill>
              </a:rPr>
              <a:t>うんどう</a:t>
            </a:r>
            <a:r>
              <a:rPr lang="ja-JP" altLang="en-US" dirty="0" smtClean="0"/>
              <a:t>を</a:t>
            </a:r>
            <a:r>
              <a:rPr lang="ja-JP" altLang="en-US" dirty="0"/>
              <a:t>　よく　</a:t>
            </a:r>
            <a:r>
              <a:rPr lang="ja-JP" altLang="en-US" dirty="0" smtClean="0">
                <a:solidFill>
                  <a:schemeClr val="accent5"/>
                </a:solidFill>
              </a:rPr>
              <a:t>しま</a:t>
            </a:r>
            <a:r>
              <a:rPr lang="ja-JP" altLang="en-US" dirty="0">
                <a:solidFill>
                  <a:schemeClr val="accent5"/>
                </a:solidFill>
              </a:rPr>
              <a:t>す</a:t>
            </a:r>
            <a:r>
              <a:rPr lang="ja-JP" altLang="en-US" dirty="0"/>
              <a:t>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B1</a:t>
            </a:r>
            <a:r>
              <a:rPr lang="en-US" altLang="ko-KR" dirty="0"/>
              <a:t>	</a:t>
            </a:r>
            <a:r>
              <a:rPr lang="ja-JP" altLang="en-US" dirty="0"/>
              <a:t>はい、よく　</a:t>
            </a:r>
            <a:r>
              <a:rPr lang="ja-JP" altLang="en-US" dirty="0" smtClean="0">
                <a:solidFill>
                  <a:schemeClr val="accent5"/>
                </a:solidFill>
              </a:rPr>
              <a:t>しま</a:t>
            </a:r>
            <a:r>
              <a:rPr lang="ja-JP" altLang="en-US" dirty="0">
                <a:solidFill>
                  <a:schemeClr val="accent5"/>
                </a:solidFill>
              </a:rPr>
              <a:t>す</a:t>
            </a:r>
            <a:r>
              <a:rPr lang="ja-JP" altLang="en-US" dirty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B2</a:t>
            </a:r>
            <a:r>
              <a:rPr lang="en-US" altLang="ko-KR" dirty="0"/>
              <a:t>	</a:t>
            </a:r>
            <a:r>
              <a:rPr lang="ja-JP" altLang="en-US" dirty="0"/>
              <a:t>いいえ、あまり　</a:t>
            </a:r>
            <a:r>
              <a:rPr lang="ja-JP" altLang="en-US" dirty="0" smtClean="0">
                <a:solidFill>
                  <a:schemeClr val="accent6"/>
                </a:solidFill>
              </a:rPr>
              <a:t>しま</a:t>
            </a:r>
            <a:r>
              <a:rPr lang="ja-JP" altLang="en-US" dirty="0">
                <a:solidFill>
                  <a:schemeClr val="accent6"/>
                </a:solidFill>
              </a:rPr>
              <a:t>せん</a:t>
            </a:r>
            <a:r>
              <a:rPr lang="ja-JP" altLang="en-US" dirty="0"/>
              <a:t>。</a:t>
            </a:r>
            <a:endParaRPr lang="en-US" altLang="ja-JP" dirty="0"/>
          </a:p>
        </p:txBody>
      </p:sp>
      <p:pic>
        <p:nvPicPr>
          <p:cNvPr id="2" name="7과-읽말2-2-전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396" y="1432902"/>
            <a:ext cx="360000" cy="360000"/>
          </a:xfrm>
          <a:prstGeom prst="rect">
            <a:avLst/>
          </a:prstGeom>
        </p:spPr>
      </p:pic>
      <p:pic>
        <p:nvPicPr>
          <p:cNvPr id="3" name="7과-읽말2-3-전체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396" y="424750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5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おちゃ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おんが</a:t>
            </a:r>
            <a:r>
              <a:rPr lang="ja-JP" altLang="en-US" dirty="0" smtClean="0"/>
              <a:t>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きく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うんどう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차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음악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듣다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운동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5650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580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제시된 표현을 참고하여 그림을 보며 스케줄 표를 완성해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5253"/>
            <a:ext cx="5581091" cy="3135875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6156176" y="1320400"/>
            <a:ext cx="2520280" cy="3260728"/>
            <a:chOff x="6156176" y="1047403"/>
            <a:chExt cx="2520280" cy="3260728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1047403"/>
              <a:ext cx="819150" cy="419100"/>
            </a:xfrm>
            <a:prstGeom prst="rect">
              <a:avLst/>
            </a:prstGeom>
          </p:spPr>
        </p:pic>
        <p:sp>
          <p:nvSpPr>
            <p:cNvPr id="9" name="모서리가 둥근 직사각형 8"/>
            <p:cNvSpPr/>
            <p:nvPr/>
          </p:nvSpPr>
          <p:spPr>
            <a:xfrm>
              <a:off x="6156176" y="1427811"/>
              <a:ext cx="2520280" cy="2880320"/>
            </a:xfrm>
            <a:prstGeom prst="roundRect">
              <a:avLst/>
            </a:prstGeom>
            <a:noFill/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chemeClr val="tx1"/>
                  </a:solidFill>
                </a:rPr>
                <a:t>としょかん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に　行く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chemeClr val="tx1"/>
                  </a:solidFill>
                </a:rPr>
                <a:t>べんきょ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うする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 smtClean="0">
                  <a:solidFill>
                    <a:schemeClr val="tx1"/>
                  </a:solidFill>
                </a:rPr>
                <a:t>友だちに　会う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chemeClr val="tx1"/>
                  </a:solidFill>
                </a:rPr>
                <a:t>うち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に　帰る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chemeClr val="tx1"/>
                  </a:solidFill>
                </a:rPr>
                <a:t>ひるごはん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を　食べる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dirty="0">
                  <a:solidFill>
                    <a:schemeClr val="tx1"/>
                  </a:solidFill>
                </a:rPr>
                <a:t>えいが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を　見る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9552" y="4465687"/>
            <a:ext cx="7011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/>
              <a:t>&lt;</a:t>
            </a:r>
            <a:r>
              <a:rPr lang="ko-KR" altLang="en-US" dirty="0" smtClean="0"/>
              <a:t>보기</a:t>
            </a:r>
            <a:r>
              <a:rPr lang="en-US" altLang="ko-KR" dirty="0" smtClean="0"/>
              <a:t>&gt;	9</a:t>
            </a:r>
            <a:r>
              <a:rPr lang="ja-JP" altLang="en-US" dirty="0" smtClean="0"/>
              <a:t>時　：　としょかんに　行く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4"/>
                </a:solidFill>
              </a:rPr>
              <a:t>　　　</a:t>
            </a:r>
            <a:r>
              <a:rPr lang="en-US" altLang="ko-KR" dirty="0" smtClean="0">
                <a:solidFill>
                  <a:schemeClr val="accent4"/>
                </a:solidFill>
                <a:latin typeface="ＭＳ Ｐゴシック"/>
                <a:ea typeface="ＭＳ Ｐゴシック"/>
              </a:rPr>
              <a:t>➊</a:t>
            </a:r>
            <a:r>
              <a:rPr lang="en-US" altLang="ko-KR" dirty="0" smtClean="0">
                <a:solidFill>
                  <a:schemeClr val="accent4"/>
                </a:solidFill>
              </a:rPr>
              <a:t>	</a:t>
            </a:r>
            <a:r>
              <a:rPr lang="en-US" altLang="ja-JP" dirty="0" smtClean="0"/>
              <a:t>17</a:t>
            </a:r>
            <a:r>
              <a:rPr lang="ja-JP" altLang="en-US" dirty="0" smtClean="0"/>
              <a:t>時　：　</a:t>
            </a:r>
            <a:endParaRPr lang="en-US" altLang="ko-KR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4"/>
                </a:solidFill>
              </a:rPr>
              <a:t>　　　</a:t>
            </a:r>
            <a:r>
              <a:rPr lang="en-US" altLang="ko-KR" dirty="0" smtClean="0">
                <a:solidFill>
                  <a:schemeClr val="accent4"/>
                </a:solidFill>
                <a:latin typeface="ＭＳ Ｐゴシック"/>
                <a:ea typeface="ＭＳ Ｐゴシック"/>
              </a:rPr>
              <a:t>➋</a:t>
            </a:r>
            <a:r>
              <a:rPr lang="en-US" altLang="ko-KR" dirty="0" smtClean="0">
                <a:solidFill>
                  <a:schemeClr val="accent4"/>
                </a:solidFill>
              </a:rPr>
              <a:t>	</a:t>
            </a:r>
            <a:r>
              <a:rPr lang="en-US" altLang="ja-JP" dirty="0" smtClean="0"/>
              <a:t>18</a:t>
            </a:r>
            <a:r>
              <a:rPr lang="ja-JP" altLang="en-US" dirty="0" smtClean="0"/>
              <a:t>時　：　</a:t>
            </a:r>
            <a:r>
              <a:rPr lang="ja-JP" altLang="en-US" u="sng" dirty="0" smtClean="0"/>
              <a:t>                                                     </a:t>
            </a:r>
            <a:endParaRPr lang="en-US" altLang="ja-JP" u="sng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4"/>
                </a:solidFill>
              </a:rPr>
              <a:t>　　　</a:t>
            </a:r>
            <a:r>
              <a:rPr lang="en-US" altLang="ko-KR" dirty="0" smtClean="0">
                <a:solidFill>
                  <a:schemeClr val="accent4"/>
                </a:solidFill>
                <a:latin typeface="ＭＳ Ｐゴシック"/>
                <a:ea typeface="ＭＳ Ｐゴシック"/>
              </a:rPr>
              <a:t>➌</a:t>
            </a:r>
            <a:r>
              <a:rPr lang="en-US" altLang="ko-KR" dirty="0" smtClean="0">
                <a:solidFill>
                  <a:schemeClr val="accent4"/>
                </a:solidFill>
              </a:rPr>
              <a:t>	</a:t>
            </a:r>
            <a:r>
              <a:rPr lang="en-US" altLang="ja-JP" dirty="0" smtClean="0"/>
              <a:t>20</a:t>
            </a:r>
            <a:r>
              <a:rPr lang="ja-JP" altLang="en-US" dirty="0" smtClean="0"/>
              <a:t>時　：　</a:t>
            </a:r>
            <a:r>
              <a:rPr lang="ja-JP" altLang="en-US" u="sng" dirty="0" smtClean="0"/>
              <a:t>　　　　　　　　　　　　　　　　　　　　　　　　　　　　　　　　</a:t>
            </a:r>
            <a:endParaRPr lang="ko-KR" altLang="en-US" u="sng" dirty="0"/>
          </a:p>
        </p:txBody>
      </p:sp>
      <p:sp>
        <p:nvSpPr>
          <p:cNvPr id="13" name="직사각형 12"/>
          <p:cNvSpPr/>
          <p:nvPr/>
        </p:nvSpPr>
        <p:spPr>
          <a:xfrm>
            <a:off x="2440051" y="5113759"/>
            <a:ext cx="1593706" cy="452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FF0000"/>
                </a:solidFill>
              </a:rPr>
              <a:t>友だちに　会う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440051" y="5670773"/>
            <a:ext cx="1622560" cy="452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FF0000"/>
                </a:solidFill>
              </a:rPr>
              <a:t>えいがを　見る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440051" y="6223581"/>
            <a:ext cx="1348446" cy="452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FF0000"/>
                </a:solidFill>
              </a:rPr>
              <a:t>うちに　帰る</a:t>
            </a:r>
            <a:endParaRPr lang="en-US" altLang="ja-JP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8344" y="1825774"/>
            <a:ext cx="288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sp>
        <p:nvSpPr>
          <p:cNvPr id="16" name="TextBox 15"/>
          <p:cNvSpPr txBox="1"/>
          <p:nvPr/>
        </p:nvSpPr>
        <p:spPr>
          <a:xfrm>
            <a:off x="6318194" y="2636912"/>
            <a:ext cx="4236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とも</a:t>
            </a:r>
            <a:endParaRPr lang="ko-KR" altLang="en-US" sz="700" dirty="0"/>
          </a:p>
        </p:txBody>
      </p:sp>
      <p:sp>
        <p:nvSpPr>
          <p:cNvPr id="17" name="TextBox 16"/>
          <p:cNvSpPr txBox="1"/>
          <p:nvPr/>
        </p:nvSpPr>
        <p:spPr>
          <a:xfrm>
            <a:off x="7346404" y="2636912"/>
            <a:ext cx="4236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あ</a:t>
            </a:r>
            <a:endParaRPr lang="ko-KR" altLang="en-US" sz="700" dirty="0"/>
          </a:p>
        </p:txBody>
      </p:sp>
      <p:sp>
        <p:nvSpPr>
          <p:cNvPr id="18" name="TextBox 17"/>
          <p:cNvSpPr txBox="1"/>
          <p:nvPr/>
        </p:nvSpPr>
        <p:spPr>
          <a:xfrm>
            <a:off x="7030634" y="3059990"/>
            <a:ext cx="4236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かえ</a:t>
            </a:r>
            <a:endParaRPr lang="ko-KR" altLang="en-US" sz="700" dirty="0"/>
          </a:p>
        </p:txBody>
      </p:sp>
      <p:sp>
        <p:nvSpPr>
          <p:cNvPr id="19" name="TextBox 18"/>
          <p:cNvSpPr txBox="1"/>
          <p:nvPr/>
        </p:nvSpPr>
        <p:spPr>
          <a:xfrm>
            <a:off x="7770068" y="3464019"/>
            <a:ext cx="4236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sp>
        <p:nvSpPr>
          <p:cNvPr id="20" name="TextBox 19"/>
          <p:cNvSpPr txBox="1"/>
          <p:nvPr/>
        </p:nvSpPr>
        <p:spPr>
          <a:xfrm>
            <a:off x="7355929" y="3877017"/>
            <a:ext cx="4236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0654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友だ</a:t>
            </a:r>
            <a:r>
              <a:rPr lang="ja-JP" altLang="en-US" dirty="0" smtClean="0"/>
              <a:t>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うち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친구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집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7476" y="863480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とも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15650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한자</a:t>
              </a:r>
              <a:endParaRPr lang="en-US" altLang="ko-KR" dirty="0" smtClean="0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8595"/>
            <a:ext cx="9144000" cy="18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い</a:t>
            </a:r>
            <a:r>
              <a:rPr lang="ja-JP" altLang="en-US" dirty="0" smtClean="0"/>
              <a:t>ま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何時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몇 시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7001" y="1394767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41734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907536" cy="648072"/>
            <a:chOff x="323528" y="1484784"/>
            <a:chExt cx="1907536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02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비교 표현</a:t>
              </a:r>
              <a:endParaRPr lang="en-US" altLang="ko-KR" dirty="0" smtClean="0"/>
            </a:p>
          </p:txBody>
        </p:sp>
      </p:grp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436369"/>
              </p:ext>
            </p:extLst>
          </p:nvPr>
        </p:nvGraphicFramePr>
        <p:xfrm>
          <a:off x="352500" y="2420888"/>
          <a:ext cx="8395968" cy="16381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9328"/>
                <a:gridCol w="1399328"/>
                <a:gridCol w="1399328"/>
                <a:gridCol w="1399328"/>
                <a:gridCol w="1399328"/>
                <a:gridCol w="1399328"/>
              </a:tblGrid>
              <a:tr h="6480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3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4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5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6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</a:tr>
              <a:tr h="990110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いちじ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にじ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さんじ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よじ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rgbClr val="EFF7A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ごじ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ろくじ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274053"/>
              </p:ext>
            </p:extLst>
          </p:nvPr>
        </p:nvGraphicFramePr>
        <p:xfrm>
          <a:off x="323528" y="4293096"/>
          <a:ext cx="8395968" cy="16381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99328"/>
                <a:gridCol w="1399328"/>
                <a:gridCol w="1399328"/>
                <a:gridCol w="1399328"/>
                <a:gridCol w="1399328"/>
                <a:gridCol w="1399328"/>
              </a:tblGrid>
              <a:tr h="64807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7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8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9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10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11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12</a:t>
                      </a:r>
                      <a:r>
                        <a:rPr lang="ko-KR" altLang="en-US" dirty="0" smtClean="0"/>
                        <a:t>시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</a:tr>
              <a:tr h="990110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しちじ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rgbClr val="EFF7A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はちじ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くじ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rgbClr val="EFF7A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じゅうじ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じゅういちじ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じゅうにじ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3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3403138" cy="648072"/>
            <a:chOff x="323528" y="1484784"/>
            <a:chExt cx="340313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03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동사의 </a:t>
              </a:r>
              <a:r>
                <a:rPr lang="ja-JP" altLang="en-US" dirty="0" smtClean="0"/>
                <a:t>ます</a:t>
              </a:r>
              <a:r>
                <a:rPr lang="ko-KR" altLang="en-US" dirty="0" smtClean="0"/>
                <a:t>형 </a:t>
              </a:r>
              <a:r>
                <a:rPr lang="en-US" altLang="ko-KR" dirty="0" smtClean="0"/>
                <a:t>: ~</a:t>
              </a:r>
              <a:r>
                <a:rPr lang="ko-KR" altLang="en-US" dirty="0" smtClean="0"/>
                <a:t>ㅂ니다</a:t>
              </a:r>
              <a:endParaRPr lang="en-US" altLang="ko-KR" dirty="0" smtClean="0"/>
            </a:p>
          </p:txBody>
        </p:sp>
      </p:grp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758023"/>
              </p:ext>
            </p:extLst>
          </p:nvPr>
        </p:nvGraphicFramePr>
        <p:xfrm>
          <a:off x="352500" y="2420888"/>
          <a:ext cx="8395964" cy="38594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83196"/>
                <a:gridCol w="2714786"/>
                <a:gridCol w="2098991"/>
                <a:gridCol w="2098991"/>
              </a:tblGrid>
              <a:tr h="50405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동사의 종류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활용 방법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기본형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예</a:t>
                      </a:r>
                      <a:endParaRPr lang="ko-KR" altLang="en-US" dirty="0"/>
                    </a:p>
                  </a:txBody>
                  <a:tcPr anchor="ctr">
                    <a:solidFill>
                      <a:srgbClr val="35B1A2"/>
                    </a:solidFill>
                  </a:tcPr>
                </a:tc>
              </a:tr>
              <a:tr h="55923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1</a:t>
                      </a:r>
                      <a:r>
                        <a:rPr lang="ko-KR" altLang="en-US" sz="1800" dirty="0" smtClean="0"/>
                        <a:t>그룹 동사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어미</a:t>
                      </a:r>
                      <a:r>
                        <a:rPr lang="ko-KR" altLang="en-US" sz="1800" baseline="0" dirty="0"/>
                        <a:t> </a:t>
                      </a:r>
                      <a:r>
                        <a:rPr lang="ja-JP" altLang="en-US" sz="1800" baseline="0" dirty="0" smtClean="0"/>
                        <a:t>う</a:t>
                      </a:r>
                      <a:r>
                        <a:rPr lang="ko-KR" altLang="en-US" sz="1800" baseline="0" dirty="0" smtClean="0"/>
                        <a:t>단 → </a:t>
                      </a:r>
                      <a:r>
                        <a:rPr lang="ja-JP" altLang="en-US" sz="1800" baseline="0" dirty="0" smtClean="0"/>
                        <a:t>い</a:t>
                      </a:r>
                      <a:r>
                        <a:rPr lang="ko-KR" altLang="en-US" sz="1800" baseline="0" dirty="0" smtClean="0"/>
                        <a:t>단 </a:t>
                      </a:r>
                      <a:r>
                        <a:rPr lang="en-US" altLang="ko-KR" sz="1800" baseline="0" dirty="0" smtClean="0"/>
                        <a:t>+ </a:t>
                      </a:r>
                      <a:r>
                        <a:rPr lang="ja-JP" altLang="en-US" sz="1800" baseline="0" dirty="0" smtClean="0"/>
                        <a:t>ます</a:t>
                      </a:r>
                      <a:endParaRPr lang="en-US" altLang="ko-KR" sz="1800" baseline="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あう　</a:t>
                      </a:r>
                      <a:r>
                        <a:rPr lang="ko-KR" altLang="en-US" sz="1800" dirty="0" smtClean="0"/>
                        <a:t>만나다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あいます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92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いく　</a:t>
                      </a:r>
                      <a:r>
                        <a:rPr lang="ko-KR" altLang="en-US" sz="1800" dirty="0" smtClean="0"/>
                        <a:t>가다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いきます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1846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2</a:t>
                      </a:r>
                      <a:r>
                        <a:rPr lang="ko-KR" altLang="en-US" sz="1800" dirty="0" smtClean="0"/>
                        <a:t>그룹 동사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어미 </a:t>
                      </a:r>
                      <a:r>
                        <a:rPr lang="ja-JP" altLang="en-US" sz="1800" dirty="0" smtClean="0"/>
                        <a:t>る </a:t>
                      </a:r>
                      <a:r>
                        <a:rPr lang="ko-KR" altLang="en-US" sz="1800" dirty="0" smtClean="0"/>
                        <a:t>생략 </a:t>
                      </a:r>
                      <a:r>
                        <a:rPr lang="en-US" altLang="ko-KR" sz="1800" dirty="0" smtClean="0"/>
                        <a:t>+</a:t>
                      </a:r>
                      <a:r>
                        <a:rPr lang="en-US" altLang="ko-KR" sz="1800" baseline="0" dirty="0" smtClean="0"/>
                        <a:t> </a:t>
                      </a:r>
                      <a:r>
                        <a:rPr lang="ja-JP" altLang="en-US" sz="1800" dirty="0" smtClean="0"/>
                        <a:t>ます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みる　</a:t>
                      </a:r>
                      <a:r>
                        <a:rPr lang="ko-KR" altLang="en-US" sz="1800" dirty="0" smtClean="0"/>
                        <a:t>보다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みます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923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3</a:t>
                      </a:r>
                      <a:r>
                        <a:rPr lang="ko-KR" altLang="en-US" sz="1800" dirty="0" smtClean="0"/>
                        <a:t>그룹 동사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불규칙 활용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する　</a:t>
                      </a:r>
                      <a:r>
                        <a:rPr lang="ko-KR" altLang="en-US" sz="1800" dirty="0" smtClean="0"/>
                        <a:t>하다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します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923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くる　</a:t>
                      </a:r>
                      <a:r>
                        <a:rPr lang="ko-KR" altLang="en-US" sz="1800" dirty="0" smtClean="0"/>
                        <a:t>오다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dirty="0" smtClean="0"/>
                        <a:t>きます</a:t>
                      </a:r>
                      <a:endParaRPr lang="ko-KR" altLang="en-US" sz="18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4168" y="638132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/>
              <a:t>帰る</a:t>
            </a:r>
            <a:r>
              <a:rPr lang="ko-KR" altLang="en-US" sz="1400" dirty="0" smtClean="0"/>
              <a:t>는 예외로 </a:t>
            </a:r>
            <a:r>
              <a:rPr lang="en-US" altLang="ko-KR" sz="1400" dirty="0" smtClean="0"/>
              <a:t>1</a:t>
            </a:r>
            <a:r>
              <a:rPr lang="ko-KR" altLang="en-US" sz="1400" dirty="0" smtClean="0"/>
              <a:t>그룹 동사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8236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04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 smtClean="0"/>
                <a:t>조사</a:t>
              </a:r>
              <a:endParaRPr lang="en-US" altLang="ko-KR" dirty="0" smtClean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3528" y="2339588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～で　</a:t>
            </a:r>
            <a:r>
              <a:rPr lang="en-US" altLang="ko-KR" dirty="0" smtClean="0"/>
              <a:t>~</a:t>
            </a:r>
            <a:r>
              <a:rPr lang="ko-KR" altLang="en-US" dirty="0" smtClean="0"/>
              <a:t>에서</a:t>
            </a:r>
            <a:r>
              <a:rPr lang="en-US" altLang="ko-KR" dirty="0" smtClean="0"/>
              <a:t>(</a:t>
            </a:r>
            <a:r>
              <a:rPr lang="ko-KR" altLang="en-US" dirty="0" smtClean="0"/>
              <a:t>장소</a:t>
            </a:r>
            <a:r>
              <a:rPr lang="en-US" altLang="ko-KR" dirty="0" smtClean="0"/>
              <a:t>), ~(</a:t>
            </a:r>
            <a:r>
              <a:rPr lang="ko-KR" altLang="en-US" dirty="0" err="1" smtClean="0"/>
              <a:t>으</a:t>
            </a:r>
            <a:r>
              <a:rPr lang="en-US" altLang="ko-KR" dirty="0" smtClean="0"/>
              <a:t>)</a:t>
            </a:r>
            <a:r>
              <a:rPr lang="ko-KR" altLang="en-US" dirty="0" smtClean="0"/>
              <a:t>로</a:t>
            </a:r>
            <a:r>
              <a:rPr lang="en-US" altLang="ko-KR" dirty="0" smtClean="0"/>
              <a:t>(</a:t>
            </a:r>
            <a:r>
              <a:rPr lang="ko-KR" altLang="en-US" dirty="0" smtClean="0"/>
              <a:t>수단</a:t>
            </a:r>
            <a:r>
              <a:rPr lang="en-US" altLang="ko-KR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ja-JP" altLang="en-US" dirty="0" smtClean="0"/>
              <a:t>えき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で</a:t>
            </a:r>
            <a:r>
              <a:rPr lang="ja-JP" altLang="en-US" dirty="0" smtClean="0"/>
              <a:t>　会いましょう。</a:t>
            </a:r>
            <a:r>
              <a:rPr lang="ko-KR" altLang="en-US" dirty="0" smtClean="0"/>
              <a:t> 역에서 만납시다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すもう</a:t>
            </a:r>
            <a:r>
              <a:rPr lang="ja-JP" altLang="en-US" dirty="0" smtClean="0"/>
              <a:t>は　テレビ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で</a:t>
            </a:r>
            <a:r>
              <a:rPr lang="ja-JP" altLang="en-US" dirty="0" smtClean="0"/>
              <a:t>　見ます。</a:t>
            </a:r>
            <a:r>
              <a:rPr lang="ko-KR" altLang="en-US" dirty="0" smtClean="0"/>
              <a:t> 스모는 텔레비전으로 봅시다</a:t>
            </a:r>
            <a:r>
              <a:rPr lang="en-US" altLang="ko-KR" dirty="0" smtClean="0"/>
              <a:t>.</a:t>
            </a:r>
          </a:p>
          <a:p>
            <a:pPr>
              <a:lnSpc>
                <a:spcPct val="200000"/>
              </a:lnSpc>
            </a:pPr>
            <a:endParaRPr lang="en-US" altLang="ko-KR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～が</a:t>
            </a:r>
            <a:r>
              <a:rPr lang="ja-JP" altLang="en-US" dirty="0">
                <a:solidFill>
                  <a:schemeClr val="accent3">
                    <a:lumMod val="75000"/>
                  </a:schemeClr>
                </a:solidFill>
              </a:rPr>
              <a:t>　</a:t>
            </a:r>
            <a:r>
              <a:rPr lang="en-US" altLang="ko-KR" dirty="0" smtClean="0"/>
              <a:t>~</a:t>
            </a:r>
            <a:r>
              <a:rPr lang="ko-KR" altLang="en-US" dirty="0" smtClean="0"/>
              <a:t>만</a:t>
            </a:r>
            <a:r>
              <a:rPr lang="en-US" altLang="ko-KR" dirty="0" smtClean="0"/>
              <a:t>, ~</a:t>
            </a:r>
            <a:r>
              <a:rPr lang="ko-KR" altLang="en-US" dirty="0" err="1" smtClean="0"/>
              <a:t>는데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えいがの　チケットが　あります</a:t>
            </a:r>
            <a:r>
              <a:rPr lang="ja-JP" altLang="en-US" dirty="0" smtClean="0">
                <a:solidFill>
                  <a:schemeClr val="accent3">
                    <a:lumMod val="75000"/>
                  </a:schemeClr>
                </a:solidFill>
              </a:rPr>
              <a:t>が</a:t>
            </a:r>
            <a:r>
              <a:rPr lang="ja-JP" altLang="en-US" dirty="0" smtClean="0"/>
              <a:t>、　いっしょに　行きませんか。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>
              <a:lnSpc>
                <a:spcPct val="200000"/>
              </a:lnSpc>
            </a:pPr>
            <a:r>
              <a:rPr lang="ko-KR" altLang="en-US" dirty="0" smtClean="0"/>
              <a:t>영화 티켓이 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같이 가지 않겠습니까</a:t>
            </a:r>
            <a:r>
              <a:rPr lang="en-US" altLang="ko-KR" dirty="0" smtClean="0"/>
              <a:t>?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1164540" y="2943994"/>
            <a:ext cx="504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あ</a:t>
            </a:r>
            <a:endParaRPr lang="ko-KR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2305844" y="3481958"/>
            <a:ext cx="504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み</a:t>
            </a:r>
            <a:endParaRPr lang="ko-KR" alt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5023098" y="5138142"/>
            <a:ext cx="504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い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41781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16632"/>
            <a:ext cx="65527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스모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 smtClean="0"/>
              <a:t>일본의 </a:t>
            </a:r>
            <a:r>
              <a:rPr lang="ko-KR" altLang="en-US" sz="1400" dirty="0"/>
              <a:t>전통 스포츠인 스모는 ‘</a:t>
            </a:r>
            <a:r>
              <a:rPr lang="ko-KR" altLang="en-US" sz="1400" dirty="0" err="1"/>
              <a:t>도효</a:t>
            </a:r>
            <a:r>
              <a:rPr lang="ko-KR" altLang="en-US" sz="1400" dirty="0"/>
              <a:t>’</a:t>
            </a:r>
            <a:r>
              <a:rPr lang="ko-KR" altLang="en-US" sz="1400" dirty="0" smtClean="0"/>
              <a:t>라는 경기장 </a:t>
            </a:r>
            <a:r>
              <a:rPr lang="ko-KR" altLang="en-US" sz="1400" dirty="0"/>
              <a:t>안에서 상대방을 밖으로 </a:t>
            </a:r>
            <a:r>
              <a:rPr lang="ko-KR" altLang="en-US" sz="1400" dirty="0" smtClean="0"/>
              <a:t>밀어내거나 </a:t>
            </a:r>
            <a:r>
              <a:rPr lang="ko-KR" altLang="en-US" sz="1400" dirty="0"/>
              <a:t>넘어뜨려서 승패를 가립니다</a:t>
            </a:r>
            <a:r>
              <a:rPr lang="en-US" altLang="ko-KR" sz="1400" dirty="0"/>
              <a:t>. </a:t>
            </a:r>
            <a:r>
              <a:rPr lang="ko-KR" altLang="en-US" sz="1400" dirty="0"/>
              <a:t>스모 </a:t>
            </a:r>
            <a:r>
              <a:rPr lang="ko-KR" altLang="en-US" sz="1400" dirty="0" smtClean="0"/>
              <a:t>선수는 </a:t>
            </a:r>
            <a:r>
              <a:rPr lang="ko-KR" altLang="en-US" sz="1400" dirty="0" err="1"/>
              <a:t>리키시라고</a:t>
            </a:r>
            <a:r>
              <a:rPr lang="ko-KR" altLang="en-US" sz="1400" dirty="0"/>
              <a:t> 하며 </a:t>
            </a:r>
            <a:r>
              <a:rPr lang="ko-KR" altLang="en-US" sz="1400" dirty="0" err="1"/>
              <a:t>리키시</a:t>
            </a:r>
            <a:r>
              <a:rPr lang="ko-KR" altLang="en-US" sz="1400" dirty="0"/>
              <a:t> 중에서 가장 </a:t>
            </a:r>
            <a:r>
              <a:rPr lang="ko-KR" altLang="en-US" sz="1400" dirty="0" smtClean="0"/>
              <a:t>높은 </a:t>
            </a:r>
            <a:r>
              <a:rPr lang="ko-KR" altLang="en-US" sz="1400" dirty="0"/>
              <a:t>등급을 </a:t>
            </a:r>
            <a:r>
              <a:rPr lang="ko-KR" altLang="en-US" sz="1400" dirty="0" err="1"/>
              <a:t>요코즈나라고</a:t>
            </a:r>
            <a:r>
              <a:rPr lang="ko-KR" altLang="en-US" sz="1400" dirty="0"/>
              <a:t> 합니다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452320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16632"/>
            <a:ext cx="65527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고교 야구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일본의 고교 야구는 전국적으로 매우 </a:t>
            </a:r>
            <a:r>
              <a:rPr lang="ko-KR" altLang="en-US" sz="1400" dirty="0" smtClean="0"/>
              <a:t>인기가 </a:t>
            </a:r>
            <a:r>
              <a:rPr lang="ko-KR" altLang="en-US" sz="1400" dirty="0"/>
              <a:t>높습니다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지역 예선에서 우승한 </a:t>
            </a:r>
            <a:r>
              <a:rPr lang="ko-KR" altLang="en-US" sz="1400" dirty="0" err="1" smtClean="0"/>
              <a:t>고등학교팀들이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일 년에 두 번</a:t>
            </a:r>
            <a:r>
              <a:rPr lang="en-US" altLang="ko-KR" sz="1400" dirty="0"/>
              <a:t>, </a:t>
            </a:r>
            <a:r>
              <a:rPr lang="ko-KR" altLang="en-US" sz="1400" dirty="0"/>
              <a:t>봄과 여름에 </a:t>
            </a:r>
            <a:r>
              <a:rPr lang="ko-KR" altLang="en-US" sz="1400" dirty="0" err="1" smtClean="0"/>
              <a:t>고시엔구장에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모여서 토너먼트로 우승을 가립니다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452319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16632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프로 야구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일본에서 인기가 높은 스포츠 중의 </a:t>
            </a:r>
            <a:r>
              <a:rPr lang="ko-KR" altLang="en-US" sz="1400" dirty="0" smtClean="0"/>
              <a:t>하나인 </a:t>
            </a:r>
            <a:r>
              <a:rPr lang="ko-KR" altLang="en-US" sz="1400" dirty="0"/>
              <a:t>프로야구는 세</a:t>
            </a:r>
            <a:r>
              <a:rPr lang="en-US" altLang="ko-KR" sz="1400" dirty="0"/>
              <a:t>(</a:t>
            </a:r>
            <a:r>
              <a:rPr lang="ko-KR" altLang="en-US" sz="1400" dirty="0" err="1"/>
              <a:t>센트럴</a:t>
            </a:r>
            <a:r>
              <a:rPr lang="en-US" altLang="ko-KR" sz="1400" dirty="0"/>
              <a:t>)</a:t>
            </a:r>
            <a:r>
              <a:rPr lang="ko-KR" altLang="en-US" sz="1400" dirty="0"/>
              <a:t>리그와 파</a:t>
            </a:r>
            <a:r>
              <a:rPr lang="en-US" altLang="ko-KR" sz="1400" dirty="0"/>
              <a:t>(</a:t>
            </a:r>
            <a:r>
              <a:rPr lang="ko-KR" altLang="en-US" sz="1400" dirty="0" err="1"/>
              <a:t>퍼시</a:t>
            </a:r>
            <a:endParaRPr lang="ko-KR" altLang="en-US" sz="1400" dirty="0"/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픽</a:t>
            </a:r>
            <a:r>
              <a:rPr lang="en-US" altLang="ko-KR" sz="1400" dirty="0"/>
              <a:t>)</a:t>
            </a:r>
            <a:r>
              <a:rPr lang="ko-KR" altLang="en-US" sz="1400" dirty="0"/>
              <a:t>리그로 구성되어 있습니다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9" y="1628800"/>
            <a:ext cx="7423322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16632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프로 축구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altLang="ko-KR" sz="1400" dirty="0"/>
              <a:t>J</a:t>
            </a:r>
            <a:r>
              <a:rPr lang="ko-KR" altLang="en-US" sz="1400" dirty="0"/>
              <a:t>리그로 불리는 일본 프로축구는 </a:t>
            </a:r>
            <a:r>
              <a:rPr lang="en-US" altLang="ko-KR" sz="1400" dirty="0"/>
              <a:t>2016</a:t>
            </a:r>
            <a:r>
              <a:rPr lang="ko-KR" altLang="en-US" sz="1400" dirty="0" smtClean="0"/>
              <a:t>년 현재 </a:t>
            </a:r>
            <a:r>
              <a:rPr lang="en-US" altLang="ko-KR" sz="1400" dirty="0"/>
              <a:t>J1</a:t>
            </a:r>
            <a:r>
              <a:rPr lang="ko-KR" altLang="en-US" sz="1400" dirty="0"/>
              <a:t>리그는 </a:t>
            </a:r>
            <a:r>
              <a:rPr lang="en-US" altLang="ko-KR" sz="1400" dirty="0"/>
              <a:t>18</a:t>
            </a:r>
            <a:r>
              <a:rPr lang="ko-KR" altLang="en-US" sz="1400" dirty="0"/>
              <a:t>개 팀</a:t>
            </a:r>
            <a:r>
              <a:rPr lang="en-US" altLang="ko-KR" sz="1400" dirty="0"/>
              <a:t>, J2</a:t>
            </a:r>
            <a:r>
              <a:rPr lang="ko-KR" altLang="en-US" sz="1400" dirty="0"/>
              <a:t>리그는 </a:t>
            </a:r>
            <a:r>
              <a:rPr lang="en-US" altLang="ko-KR" sz="1400" dirty="0"/>
              <a:t>22</a:t>
            </a:r>
            <a:r>
              <a:rPr lang="ko-KR" altLang="en-US" sz="1400" dirty="0"/>
              <a:t>개 팀</a:t>
            </a:r>
            <a:r>
              <a:rPr lang="en-US" altLang="ko-KR" sz="1400" dirty="0" smtClean="0"/>
              <a:t>, J3</a:t>
            </a:r>
            <a:r>
              <a:rPr lang="ko-KR" altLang="en-US" sz="1400" dirty="0"/>
              <a:t>리그는 </a:t>
            </a:r>
            <a:r>
              <a:rPr lang="en-US" altLang="ko-KR" sz="1400" dirty="0"/>
              <a:t>12</a:t>
            </a:r>
            <a:r>
              <a:rPr lang="ko-KR" altLang="en-US" sz="1400" dirty="0"/>
              <a:t>개 팀으로 구성되어 있습니다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18" y="1628800"/>
            <a:ext cx="6624284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16632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유도</a:t>
            </a:r>
            <a:endParaRPr lang="en-US" altLang="ko-KR" dirty="0" smtClean="0">
              <a:solidFill>
                <a:schemeClr val="accent4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유도</a:t>
            </a:r>
            <a:r>
              <a:rPr lang="en-US" altLang="ko-KR" sz="1400" dirty="0"/>
              <a:t>(</a:t>
            </a:r>
            <a:r>
              <a:rPr lang="ko-KR" altLang="en-US" sz="1400" dirty="0"/>
              <a:t>じゅうどう</a:t>
            </a:r>
            <a:r>
              <a:rPr lang="en-US" altLang="ko-KR" sz="1400" dirty="0"/>
              <a:t>)</a:t>
            </a:r>
            <a:r>
              <a:rPr lang="ko-KR" altLang="en-US" sz="1400" dirty="0"/>
              <a:t>는 </a:t>
            </a:r>
            <a:r>
              <a:rPr lang="ko-KR" altLang="en-US" sz="1400" dirty="0" err="1"/>
              <a:t>에도시대에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생겨난 무사들의 </a:t>
            </a:r>
            <a:r>
              <a:rPr lang="ko-KR" altLang="en-US" sz="1400" dirty="0"/>
              <a:t>호신술로</a:t>
            </a:r>
            <a:r>
              <a:rPr lang="en-US" altLang="ko-KR" sz="1400" dirty="0"/>
              <a:t>, </a:t>
            </a:r>
            <a:r>
              <a:rPr lang="ko-KR" altLang="en-US" sz="1400" dirty="0"/>
              <a:t>맨손으로 자신의 </a:t>
            </a:r>
            <a:r>
              <a:rPr lang="ko-KR" altLang="en-US" sz="1400" dirty="0" smtClean="0"/>
              <a:t>몸을 지키고 </a:t>
            </a:r>
            <a:r>
              <a:rPr lang="ko-KR" altLang="en-US" sz="1400" dirty="0"/>
              <a:t>상대를 제압하는 것이 특징입니다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45" y="1628800"/>
            <a:ext cx="7450829" cy="49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" y="1784440"/>
            <a:ext cx="8371228" cy="4764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11" y="1810272"/>
            <a:ext cx="1524776" cy="610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/>
              <a:t>여기가 스모 경기가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열리는 </a:t>
            </a:r>
            <a:r>
              <a:rPr lang="ko-KR" altLang="en-US" sz="1200" dirty="0" err="1" smtClean="0"/>
              <a:t>국기관이야</a:t>
            </a:r>
            <a:r>
              <a:rPr lang="en-US" altLang="ko-KR" sz="1200" dirty="0" smtClean="0"/>
              <a:t>.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4629219" y="4166786"/>
            <a:ext cx="2256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 err="1" smtClean="0"/>
              <a:t>요코즈나</a:t>
            </a:r>
            <a:r>
              <a:rPr lang="en-US" altLang="ko-KR" sz="1200" dirty="0" smtClean="0"/>
              <a:t>? </a:t>
            </a:r>
            <a:r>
              <a:rPr lang="ko-KR" altLang="en-US" sz="1200" dirty="0" smtClean="0"/>
              <a:t>아</a:t>
            </a:r>
            <a:r>
              <a:rPr lang="en-US" altLang="ko-KR" sz="1200" dirty="0" smtClean="0"/>
              <a:t>~ </a:t>
            </a:r>
            <a:r>
              <a:rPr lang="ko-KR" altLang="en-US" sz="1200" dirty="0" smtClean="0"/>
              <a:t>한국의</a:t>
            </a:r>
            <a:endParaRPr lang="en-US" altLang="ko-KR" sz="1200" dirty="0" smtClean="0"/>
          </a:p>
          <a:p>
            <a:pPr algn="just">
              <a:lnSpc>
                <a:spcPct val="150000"/>
              </a:lnSpc>
            </a:pPr>
            <a:r>
              <a:rPr lang="ko-KR" altLang="en-US" sz="1200" dirty="0" smtClean="0"/>
              <a:t>천하장사 같은 거구나</a:t>
            </a:r>
            <a:r>
              <a:rPr lang="en-US" altLang="ko-KR" sz="1200" dirty="0" smtClean="0"/>
              <a:t>.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6" y="908720"/>
            <a:ext cx="2498828" cy="584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0052" y="1844824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/>
              <a:t>그런데 저 선수는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왜 옷이 달라</a:t>
            </a:r>
            <a:r>
              <a:rPr lang="en-US" altLang="ko-KR" sz="1200" dirty="0" smtClean="0"/>
              <a:t>?</a:t>
            </a:r>
            <a:endParaRPr lang="ko-KR" altLang="en-US" sz="1200" dirty="0"/>
          </a:p>
        </p:txBody>
      </p:sp>
      <p:sp>
        <p:nvSpPr>
          <p:cNvPr id="11" name="직사각형 10"/>
          <p:cNvSpPr/>
          <p:nvPr/>
        </p:nvSpPr>
        <p:spPr>
          <a:xfrm>
            <a:off x="408144" y="4166786"/>
            <a:ext cx="1437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200" dirty="0" smtClean="0"/>
              <a:t>저 선수는 최고</a:t>
            </a:r>
            <a:endParaRPr lang="en-US" altLang="ko-KR" sz="1200" dirty="0" smtClean="0"/>
          </a:p>
          <a:p>
            <a:pPr algn="just">
              <a:lnSpc>
                <a:spcPct val="150000"/>
              </a:lnSpc>
            </a:pPr>
            <a:r>
              <a:rPr lang="ko-KR" altLang="en-US" sz="1200" dirty="0" smtClean="0"/>
              <a:t>등급인 </a:t>
            </a:r>
            <a:r>
              <a:rPr lang="ko-KR" altLang="en-US" sz="1200" dirty="0" err="1" smtClean="0"/>
              <a:t>요코즈나</a:t>
            </a:r>
            <a:endParaRPr lang="en-US" altLang="ko-KR" sz="1200" dirty="0" smtClean="0"/>
          </a:p>
          <a:p>
            <a:pPr algn="just">
              <a:lnSpc>
                <a:spcPct val="150000"/>
              </a:lnSpc>
            </a:pPr>
            <a:r>
              <a:rPr lang="ko-KR" altLang="en-US" sz="1200" dirty="0" err="1" smtClean="0"/>
              <a:t>라서</a:t>
            </a:r>
            <a:r>
              <a:rPr lang="ko-KR" altLang="en-US" sz="1200" dirty="0" smtClean="0"/>
              <a:t> 그래</a:t>
            </a:r>
            <a:r>
              <a:rPr lang="en-US" altLang="ko-KR" sz="1200" dirty="0" smtClean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44838" y="438019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err="1" smtClean="0">
                <a:ln w="12700">
                  <a:solidFill>
                    <a:schemeClr val="bg1"/>
                  </a:solidFill>
                </a:ln>
              </a:rPr>
              <a:t>요코즈나</a:t>
            </a:r>
            <a:endParaRPr lang="ko-KR" altLang="en-US" sz="1600" b="1" dirty="0">
              <a:ln w="12700"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3788" y="482651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 smtClean="0">
                <a:ln w="12700">
                  <a:solidFill>
                    <a:schemeClr val="bg1"/>
                  </a:solidFill>
                </a:ln>
              </a:rPr>
              <a:t>오제키</a:t>
            </a:r>
            <a:endParaRPr lang="ko-KR" altLang="en-US" sz="1600" b="1" dirty="0">
              <a:ln w="12700">
                <a:solidFill>
                  <a:schemeClr val="bg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3788" y="521015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 smtClean="0">
                <a:ln w="12700">
                  <a:solidFill>
                    <a:schemeClr val="bg1"/>
                  </a:solidFill>
                </a:ln>
              </a:rPr>
              <a:t>세키와케</a:t>
            </a:r>
            <a:endParaRPr lang="ko-KR" altLang="en-US" sz="1600" b="1" dirty="0">
              <a:ln w="12700">
                <a:solidFill>
                  <a:schemeClr val="bg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3788" y="5598765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 smtClean="0">
                <a:ln w="12700">
                  <a:solidFill>
                    <a:schemeClr val="bg1"/>
                  </a:solidFill>
                </a:ln>
              </a:rPr>
              <a:t>고무스비</a:t>
            </a:r>
            <a:endParaRPr lang="ko-KR" altLang="en-US" sz="1600" b="1" dirty="0">
              <a:ln w="12700">
                <a:solidFill>
                  <a:schemeClr val="bg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5776" y="6011763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mtClean="0">
                <a:ln w="12700">
                  <a:solidFill>
                    <a:schemeClr val="bg1"/>
                  </a:solidFill>
                </a:ln>
              </a:rPr>
              <a:t>마에가시라</a:t>
            </a:r>
            <a:endParaRPr lang="ko-KR" altLang="en-US" sz="1600" b="1" dirty="0">
              <a:ln w="127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49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396787"/>
            <a:ext cx="802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일본 전국의 지역 예선에서 우승한 고교 </a:t>
            </a:r>
            <a:r>
              <a:rPr lang="ko-KR" altLang="en-US" dirty="0" err="1" smtClean="0"/>
              <a:t>야쿠팀들이</a:t>
            </a:r>
            <a:r>
              <a:rPr lang="ko-KR" altLang="en-US" dirty="0" smtClean="0"/>
              <a:t> 모여 우승을 가리는</a:t>
            </a:r>
            <a:endParaRPr lang="en-US" altLang="ko-KR" dirty="0" smtClean="0"/>
          </a:p>
          <a:p>
            <a:r>
              <a:rPr lang="en-US" altLang="ko-KR" dirty="0" smtClean="0"/>
              <a:t>‘</a:t>
            </a:r>
            <a:r>
              <a:rPr lang="ko-KR" altLang="en-US" dirty="0" smtClean="0"/>
              <a:t>전국 고교 야구 선수권 대회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는 고시엔 구장에서 열린다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 smtClean="0"/>
              <a:t>(      )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/>
              <a:t>일본의 프로야구를 </a:t>
            </a:r>
            <a:r>
              <a:rPr lang="en-US" altLang="ko-KR" dirty="0" smtClean="0"/>
              <a:t>J</a:t>
            </a:r>
            <a:r>
              <a:rPr lang="ko-KR" altLang="en-US" dirty="0" smtClean="0"/>
              <a:t>리그라고 한다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4539515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스모 선수 중에서 가장 높은 등급을 </a:t>
            </a:r>
            <a:r>
              <a:rPr lang="en-US" altLang="ko-KR" dirty="0" smtClean="0"/>
              <a:t>(                 )</a:t>
            </a:r>
            <a:r>
              <a:rPr lang="ko-KR" altLang="en-US" dirty="0" smtClean="0"/>
              <a:t>라고 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74952" y="2025412"/>
            <a:ext cx="8445520" cy="1835636"/>
            <a:chOff x="374952" y="2025412"/>
            <a:chExt cx="8445520" cy="183563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5029314" y="3208734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64288" y="2671911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188168" y="520026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>
                <a:solidFill>
                  <a:srgbClr val="FF0000"/>
                </a:solidFill>
              </a:rPr>
              <a:t>요코즈나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07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잘 듣고 빈칸에 들어갈 말을 쓴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무엇을 뜻하는지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5021"/>
            <a:ext cx="2160000" cy="183496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740"/>
            <a:ext cx="2160000" cy="153952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2160000" cy="183070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22499"/>
            <a:ext cx="2160000" cy="1539848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2699792" y="2898944"/>
            <a:ext cx="2520160" cy="541040"/>
            <a:chOff x="3112790" y="3354130"/>
            <a:chExt cx="2520160" cy="541040"/>
          </a:xfrm>
        </p:grpSpPr>
        <p:sp>
          <p:nvSpPr>
            <p:cNvPr id="16" name="TextBox 15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お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3354130"/>
              <a:ext cx="589162" cy="541040"/>
            </a:xfrm>
            <a:prstGeom prst="rect">
              <a:avLst/>
            </a:prstGeom>
          </p:spPr>
        </p:pic>
      </p:grpSp>
      <p:grpSp>
        <p:nvGrpSpPr>
          <p:cNvPr id="19" name="그룹 18"/>
          <p:cNvGrpSpPr/>
          <p:nvPr/>
        </p:nvGrpSpPr>
        <p:grpSpPr>
          <a:xfrm>
            <a:off x="6876256" y="5366735"/>
            <a:ext cx="2520160" cy="541040"/>
            <a:chOff x="3112790" y="3354130"/>
            <a:chExt cx="2520160" cy="541040"/>
          </a:xfrm>
        </p:grpSpPr>
        <p:sp>
          <p:nvSpPr>
            <p:cNvPr id="20" name="TextBox 19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い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3354130"/>
              <a:ext cx="589162" cy="541040"/>
            </a:xfrm>
            <a:prstGeom prst="rect">
              <a:avLst/>
            </a:prstGeom>
          </p:spPr>
        </p:pic>
      </p:grpSp>
      <p:grpSp>
        <p:nvGrpSpPr>
          <p:cNvPr id="22" name="그룹 21"/>
          <p:cNvGrpSpPr/>
          <p:nvPr/>
        </p:nvGrpSpPr>
        <p:grpSpPr>
          <a:xfrm>
            <a:off x="2771560" y="5366735"/>
            <a:ext cx="2520160" cy="541040"/>
            <a:chOff x="3112790" y="3354130"/>
            <a:chExt cx="2520160" cy="541040"/>
          </a:xfrm>
        </p:grpSpPr>
        <p:sp>
          <p:nvSpPr>
            <p:cNvPr id="23" name="TextBox 22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た</a:t>
              </a:r>
              <a:r>
                <a:rPr lang="ja-JP" altLang="en-US" dirty="0" smtClean="0"/>
                <a:t>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3354130"/>
              <a:ext cx="589162" cy="541040"/>
            </a:xfrm>
            <a:prstGeom prst="rect">
              <a:avLst/>
            </a:prstGeom>
          </p:spPr>
        </p:pic>
      </p:grpSp>
      <p:grpSp>
        <p:nvGrpSpPr>
          <p:cNvPr id="25" name="그룹 24"/>
          <p:cNvGrpSpPr/>
          <p:nvPr/>
        </p:nvGrpSpPr>
        <p:grpSpPr>
          <a:xfrm>
            <a:off x="6876256" y="2898944"/>
            <a:ext cx="2520160" cy="541040"/>
            <a:chOff x="3112790" y="3354130"/>
            <a:chExt cx="2520160" cy="541040"/>
          </a:xfrm>
        </p:grpSpPr>
        <p:sp>
          <p:nvSpPr>
            <p:cNvPr id="26" name="TextBox 25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あら</a:t>
              </a:r>
              <a:r>
                <a:rPr lang="ja-JP" altLang="en-US" dirty="0" smtClean="0"/>
                <a:t>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846" y="3354130"/>
              <a:ext cx="589162" cy="541040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3113470" y="296854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き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80276" y="296854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い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60584" y="5433539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べ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3777" y="543133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き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7963" y="156807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27984" y="156807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7963" y="404571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38650" y="404571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MS UI Gothic"/>
              </a:rPr>
              <a:t>➍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pic>
        <p:nvPicPr>
          <p:cNvPr id="4" name="7과-듣생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25044" y="2492896"/>
            <a:ext cx="360000" cy="360000"/>
          </a:xfrm>
          <a:prstGeom prst="rect">
            <a:avLst/>
          </a:prstGeom>
        </p:spPr>
      </p:pic>
      <p:pic>
        <p:nvPicPr>
          <p:cNvPr id="5" name="7과-듣생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76256" y="2492896"/>
            <a:ext cx="360000" cy="360000"/>
          </a:xfrm>
          <a:prstGeom prst="rect">
            <a:avLst/>
          </a:prstGeom>
        </p:spPr>
      </p:pic>
      <p:pic>
        <p:nvPicPr>
          <p:cNvPr id="6" name="7과-듣생2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09081" y="4960687"/>
            <a:ext cx="360000" cy="360000"/>
          </a:xfrm>
          <a:prstGeom prst="rect">
            <a:avLst/>
          </a:prstGeom>
        </p:spPr>
      </p:pic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3777" y="496068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436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듣고 내용과 일치하는 그림에  </a:t>
            </a:r>
            <a:r>
              <a:rPr lang="en-US" altLang="ko-KR" sz="1400" dirty="0" smtClean="0"/>
              <a:t>V</a:t>
            </a:r>
            <a:r>
              <a:rPr lang="ko-KR" altLang="en-US" sz="1400" dirty="0" smtClean="0"/>
              <a:t>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844824"/>
            <a:ext cx="9144000" cy="170226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4437112"/>
            <a:ext cx="9144000" cy="1702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3390" y="289636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V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pic>
        <p:nvPicPr>
          <p:cNvPr id="3" name="7과-확인1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666583"/>
            <a:ext cx="360000" cy="360000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35496" y="1781200"/>
            <a:ext cx="6596143" cy="3015952"/>
            <a:chOff x="35496" y="1781200"/>
            <a:chExt cx="6596143" cy="3015952"/>
          </a:xfrm>
        </p:grpSpPr>
        <p:sp>
          <p:nvSpPr>
            <p:cNvPr id="4" name="직사각형 3"/>
            <p:cNvSpPr/>
            <p:nvPr/>
          </p:nvSpPr>
          <p:spPr>
            <a:xfrm>
              <a:off x="35496" y="1844824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5496" y="4365104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137806" y="1844824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137806" y="4365104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199591" y="1781200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6199591" y="4301480"/>
              <a:ext cx="43204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7544" y="199722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9854" y="199722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454886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3818" y="199722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9854" y="454886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endParaRPr lang="ko-KR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436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대화문을 읽고 질문에 답해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5" name="타원 4"/>
          <p:cNvSpPr/>
          <p:nvPr/>
        </p:nvSpPr>
        <p:spPr>
          <a:xfrm>
            <a:off x="386011" y="4883627"/>
            <a:ext cx="367133" cy="367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395536" y="1190017"/>
            <a:ext cx="8280920" cy="25202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スミ</a:t>
            </a:r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ja-JP" altLang="en-US" dirty="0" smtClean="0">
                <a:solidFill>
                  <a:schemeClr val="tx1"/>
                </a:solidFill>
              </a:rPr>
              <a:t>：　すごく　大きいね。</a:t>
            </a:r>
            <a:endParaRPr lang="en-US" altLang="ja-JP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やまだ</a:t>
            </a:r>
            <a:r>
              <a:rPr lang="en-US" altLang="ja-JP" dirty="0">
                <a:solidFill>
                  <a:schemeClr val="tx1"/>
                </a:solidFill>
              </a:rPr>
              <a:t>	</a:t>
            </a:r>
            <a:r>
              <a:rPr lang="ja-JP" altLang="en-US" dirty="0" smtClean="0">
                <a:solidFill>
                  <a:schemeClr val="tx1"/>
                </a:solidFill>
              </a:rPr>
              <a:t>：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うん、中は　もっと　広いよ。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ス</a:t>
            </a:r>
            <a:r>
              <a:rPr lang="ja-JP" altLang="en-US" dirty="0" smtClean="0">
                <a:solidFill>
                  <a:schemeClr val="tx1"/>
                </a:solidFill>
              </a:rPr>
              <a:t>ミ</a:t>
            </a:r>
            <a:r>
              <a:rPr lang="en-US" altLang="ja-JP" dirty="0" smtClean="0">
                <a:solidFill>
                  <a:schemeClr val="tx1"/>
                </a:solidFill>
              </a:rPr>
              <a:t>	</a:t>
            </a:r>
            <a:r>
              <a:rPr lang="ja-JP" altLang="en-US" dirty="0" smtClean="0">
                <a:solidFill>
                  <a:schemeClr val="tx1"/>
                </a:solidFill>
              </a:rPr>
              <a:t>：　外国人が　多いね。　やまだくんは　よく　ここに　</a:t>
            </a:r>
            <a:r>
              <a:rPr lang="ja-JP" altLang="en-US" u="sng" dirty="0" smtClean="0">
                <a:solidFill>
                  <a:schemeClr val="tx1"/>
                </a:solidFill>
                <a:latin typeface="MS UI Gothic"/>
                <a:ea typeface="MS UI Gothic"/>
              </a:rPr>
              <a:t>ⓐくる？</a:t>
            </a:r>
            <a:endParaRPr lang="en-US" altLang="ja-JP" u="sng" dirty="0" smtClean="0">
              <a:solidFill>
                <a:schemeClr val="tx1"/>
              </a:solidFill>
              <a:latin typeface="MS UI Gothic"/>
              <a:ea typeface="MS UI Gothic"/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やまだ</a:t>
            </a:r>
            <a:r>
              <a:rPr lang="en-US" altLang="ja-JP" dirty="0">
                <a:solidFill>
                  <a:schemeClr val="tx1"/>
                </a:solidFill>
              </a:rPr>
              <a:t>	</a:t>
            </a:r>
            <a:r>
              <a:rPr lang="ja-JP" altLang="en-US" dirty="0">
                <a:solidFill>
                  <a:schemeClr val="tx1"/>
                </a:solidFill>
              </a:rPr>
              <a:t>：　いや</a:t>
            </a:r>
            <a:r>
              <a:rPr lang="ja-JP" altLang="en-US" dirty="0" smtClean="0">
                <a:solidFill>
                  <a:schemeClr val="tx1"/>
                </a:solidFill>
              </a:rPr>
              <a:t>、たかいから　あまり　来ないよ。コンサートは　ネットで　</a:t>
            </a:r>
            <a:r>
              <a:rPr lang="ja-JP" altLang="en-US" u="sng" dirty="0" smtClean="0">
                <a:solidFill>
                  <a:schemeClr val="tx1"/>
                </a:solidFill>
                <a:latin typeface="MS UI Gothic"/>
                <a:ea typeface="MS UI Gothic"/>
              </a:rPr>
              <a:t>ⓑみるよ。</a:t>
            </a:r>
            <a:endParaRPr lang="en-US" altLang="ja-JP" u="sng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0335" y="1364059"/>
            <a:ext cx="59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おお</a:t>
            </a:r>
            <a:endParaRPr lang="ko-KR" alt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58219" y="1916832"/>
            <a:ext cx="59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なか</a:t>
            </a:r>
            <a:endParaRPr lang="ko-KR" alt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73413" y="1916832"/>
            <a:ext cx="59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ひろ</a:t>
            </a:r>
            <a:endParaRPr lang="ko-KR" alt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1697013" y="2450157"/>
            <a:ext cx="1133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がい　こく　じん</a:t>
            </a:r>
            <a:endParaRPr lang="ko-KR" alt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2781325" y="2459846"/>
            <a:ext cx="59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おお</a:t>
            </a:r>
            <a:endParaRPr lang="ko-KR" alt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4265966" y="2996952"/>
            <a:ext cx="594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こ</a:t>
            </a:r>
            <a:endParaRPr lang="ko-KR" alt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395536" y="3789040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/>
              <a:t>(1) </a:t>
            </a:r>
            <a:r>
              <a:rPr lang="ko-KR" altLang="en-US" dirty="0" smtClean="0"/>
              <a:t>글의 내용과 일치하는 것을 골라 봅시다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  <a:ea typeface="ＭＳ Ｐゴシック"/>
              </a:rPr>
              <a:t>➊</a:t>
            </a:r>
            <a:r>
              <a:rPr lang="en-US" altLang="ko-KR" sz="1400" dirty="0" smtClean="0"/>
              <a:t> </a:t>
            </a:r>
            <a:r>
              <a:rPr lang="ko-KR" altLang="en-US" sz="1400" dirty="0" err="1" smtClean="0"/>
              <a:t>야마다는</a:t>
            </a:r>
            <a:r>
              <a:rPr lang="ko-KR" altLang="en-US" sz="1400" dirty="0" smtClean="0"/>
              <a:t> 콘서트에 자주 온다</a:t>
            </a:r>
            <a:r>
              <a:rPr lang="en-US" altLang="ko-KR" sz="1400" dirty="0" smtClean="0"/>
              <a:t>.		</a:t>
            </a:r>
            <a:r>
              <a:rPr lang="en-US" altLang="ko-KR" sz="1400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  <a:ea typeface="ＭＳ Ｐゴシック"/>
              </a:rPr>
              <a:t>➋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콘서트 티켓은 비싸지 않은 편이다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  <a:ea typeface="ＭＳ Ｐゴシック"/>
              </a:rPr>
              <a:t>➌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콘서트가 열리는 곳은 매우 붐볐다</a:t>
            </a:r>
            <a:r>
              <a:rPr lang="en-US" altLang="ko-KR" sz="1400" dirty="0" smtClean="0"/>
              <a:t>.	</a:t>
            </a:r>
            <a:r>
              <a:rPr lang="en-US" altLang="ko-KR" sz="1400" dirty="0" smtClean="0">
                <a:solidFill>
                  <a:schemeClr val="bg2">
                    <a:lumMod val="50000"/>
                  </a:schemeClr>
                </a:solidFill>
                <a:latin typeface="MS UI Gothic"/>
                <a:ea typeface="MS UI Gothic"/>
              </a:rPr>
              <a:t>➍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콘서트를 보러 온 외국인은 적었다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bg2">
                    <a:lumMod val="50000"/>
                  </a:schemeClr>
                </a:solidFill>
                <a:latin typeface="MS UI Gothic"/>
                <a:ea typeface="MS UI Gothic"/>
              </a:rPr>
              <a:t>➎</a:t>
            </a:r>
            <a:r>
              <a:rPr lang="en-US" altLang="ko-KR" sz="1400" dirty="0" smtClean="0"/>
              <a:t> </a:t>
            </a:r>
            <a:r>
              <a:rPr lang="ko-KR" altLang="en-US" sz="1400" dirty="0" err="1" smtClean="0"/>
              <a:t>야마다는</a:t>
            </a:r>
            <a:r>
              <a:rPr lang="ko-KR" altLang="en-US" sz="1400" dirty="0" smtClean="0"/>
              <a:t> 콘서트를 인터넷으로 본다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dirty="0" smtClean="0"/>
              <a:t>(2) </a:t>
            </a:r>
            <a:r>
              <a:rPr lang="ko-KR" altLang="en-US" dirty="0" smtClean="0"/>
              <a:t>밑줄 친 </a:t>
            </a:r>
            <a:r>
              <a:rPr lang="ko-KR" altLang="en-US" dirty="0" smtClean="0">
                <a:latin typeface="MS UI Gothic"/>
              </a:rPr>
              <a:t>ⓐ와 ⓑ를 </a:t>
            </a:r>
            <a:r>
              <a:rPr lang="ko-KR" altLang="en-US" dirty="0" err="1" smtClean="0">
                <a:latin typeface="MS UI Gothic"/>
              </a:rPr>
              <a:t>정중체</a:t>
            </a:r>
            <a:r>
              <a:rPr lang="en-US" altLang="ko-KR" dirty="0" smtClean="0">
                <a:latin typeface="MS UI Gothic"/>
              </a:rPr>
              <a:t>(</a:t>
            </a:r>
            <a:r>
              <a:rPr lang="ja-JP" altLang="en-US" dirty="0" smtClean="0">
                <a:latin typeface="MS UI Gothic"/>
              </a:rPr>
              <a:t>ます</a:t>
            </a:r>
            <a:r>
              <a:rPr lang="ko-KR" altLang="en-US" dirty="0" smtClean="0">
                <a:latin typeface="MS UI Gothic"/>
              </a:rPr>
              <a:t>형</a:t>
            </a:r>
            <a:r>
              <a:rPr lang="en-US" altLang="ko-KR" dirty="0" smtClean="0">
                <a:latin typeface="MS UI Gothic"/>
              </a:rPr>
              <a:t>)</a:t>
            </a:r>
            <a:r>
              <a:rPr lang="ko-KR" altLang="en-US" dirty="0" smtClean="0">
                <a:latin typeface="MS UI Gothic"/>
              </a:rPr>
              <a:t>로 고쳐 써 봅시다</a:t>
            </a:r>
            <a:r>
              <a:rPr lang="en-US" altLang="ko-KR" dirty="0" smtClean="0"/>
              <a:t>.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  <a:ea typeface="ＭＳ Ｐゴシック"/>
              </a:rPr>
              <a:t>➊</a:t>
            </a:r>
            <a:r>
              <a:rPr lang="en-US" altLang="ko-KR" sz="1400" dirty="0" smtClean="0"/>
              <a:t> </a:t>
            </a:r>
            <a:r>
              <a:rPr lang="ko-KR" altLang="en-US" sz="1400" dirty="0" smtClean="0">
                <a:latin typeface="MS UI Gothic"/>
              </a:rPr>
              <a:t>ⓐ</a:t>
            </a:r>
            <a:r>
              <a:rPr lang="en-US" altLang="ko-KR" sz="1400" dirty="0" smtClean="0"/>
              <a:t> </a:t>
            </a:r>
            <a:r>
              <a:rPr lang="ja-JP" altLang="en-US" sz="1400" dirty="0" smtClean="0"/>
              <a:t>くる？　→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  <a:ea typeface="ＭＳ Ｐゴシック"/>
              </a:rPr>
              <a:t>➋</a:t>
            </a:r>
            <a:r>
              <a:rPr lang="en-US" altLang="ko-KR" sz="1400" dirty="0" smtClean="0"/>
              <a:t> </a:t>
            </a:r>
            <a:r>
              <a:rPr lang="ko-KR" altLang="en-US" sz="1400" dirty="0" smtClean="0">
                <a:latin typeface="MS UI Gothic"/>
              </a:rPr>
              <a:t>ⓑ</a:t>
            </a:r>
            <a:r>
              <a:rPr lang="en-US" altLang="ko-KR" sz="1400" dirty="0" smtClean="0"/>
              <a:t> </a:t>
            </a:r>
            <a:r>
              <a:rPr lang="ja-JP" altLang="en-US" sz="1400" dirty="0" smtClean="0"/>
              <a:t>みるよ</a:t>
            </a:r>
            <a:r>
              <a:rPr lang="ja-JP" altLang="en-US" sz="1400" dirty="0"/>
              <a:t>　→</a:t>
            </a:r>
            <a:endParaRPr lang="en-US" altLang="ko-KR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979712" y="594928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FF0000"/>
                </a:solidFill>
              </a:rPr>
              <a:t>きます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9237" y="625705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0000"/>
                </a:solidFill>
              </a:rPr>
              <a:t>み</a:t>
            </a:r>
            <a:r>
              <a:rPr lang="ja-JP" altLang="en-US" sz="1400" dirty="0" smtClean="0">
                <a:solidFill>
                  <a:srgbClr val="FF0000"/>
                </a:solidFill>
              </a:rPr>
              <a:t>ます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8454" y="942628"/>
            <a:ext cx="9001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dirty="0" smtClean="0"/>
              <a:t>일본어 자판 입력하기</a:t>
            </a:r>
            <a:endParaRPr lang="en-US" altLang="ja-JP" sz="3200" b="1" dirty="0" smtClean="0"/>
          </a:p>
          <a:p>
            <a:pPr>
              <a:lnSpc>
                <a:spcPct val="150000"/>
              </a:lnSpc>
            </a:pPr>
            <a:r>
              <a:rPr lang="ko-KR" altLang="en-US" dirty="0" smtClean="0"/>
              <a:t>일본어 자판을 사용해서 인터넷이나 </a:t>
            </a:r>
            <a:r>
              <a:rPr lang="ko-KR" altLang="en-US" dirty="0" err="1" smtClean="0"/>
              <a:t>스마트폰에서</a:t>
            </a:r>
            <a:r>
              <a:rPr lang="ko-KR" altLang="en-US" dirty="0" smtClean="0"/>
              <a:t> 일본어로 친구들과 문자를 교환해 봅시다</a:t>
            </a:r>
            <a:r>
              <a:rPr lang="en-US" altLang="ko-KR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*</a:t>
            </a:r>
            <a:r>
              <a:rPr lang="ko-KR" altLang="en-US" dirty="0"/>
              <a:t> </a:t>
            </a:r>
            <a:r>
              <a:rPr lang="ko-KR" altLang="en-US" dirty="0" smtClean="0"/>
              <a:t>다국어 입력이 지원되지 않는 </a:t>
            </a:r>
            <a:r>
              <a:rPr lang="ko-KR" altLang="en-US" dirty="0" err="1" smtClean="0"/>
              <a:t>스마트폰에서도</a:t>
            </a:r>
            <a:r>
              <a:rPr lang="ko-KR" altLang="en-US" dirty="0" smtClean="0"/>
              <a:t> 일본어 지원 </a:t>
            </a:r>
            <a:r>
              <a:rPr lang="ko-KR" altLang="en-US" dirty="0" err="1" smtClean="0"/>
              <a:t>앱을</a:t>
            </a:r>
            <a:r>
              <a:rPr lang="ko-KR" altLang="en-US" dirty="0" smtClean="0"/>
              <a:t> 설치하여 일본어를 입력할 수 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38" y="3501007"/>
            <a:ext cx="7488832" cy="31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843808" y="3356992"/>
            <a:ext cx="2088232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93" y="1605021"/>
            <a:ext cx="1998333" cy="183496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94027"/>
            <a:ext cx="2160000" cy="145694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8223"/>
            <a:ext cx="2160000" cy="18284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95" y="4222499"/>
            <a:ext cx="1812610" cy="1539848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2699792" y="2898944"/>
            <a:ext cx="2520160" cy="541040"/>
            <a:chOff x="3112790" y="3354130"/>
            <a:chExt cx="2520160" cy="541040"/>
          </a:xfrm>
        </p:grpSpPr>
        <p:sp>
          <p:nvSpPr>
            <p:cNvPr id="12" name="TextBox 11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700" y="3354130"/>
              <a:ext cx="589162" cy="541040"/>
            </a:xfrm>
            <a:prstGeom prst="rect">
              <a:avLst/>
            </a:prstGeom>
          </p:spPr>
        </p:pic>
      </p:grpSp>
      <p:grpSp>
        <p:nvGrpSpPr>
          <p:cNvPr id="14" name="그룹 13"/>
          <p:cNvGrpSpPr/>
          <p:nvPr/>
        </p:nvGrpSpPr>
        <p:grpSpPr>
          <a:xfrm>
            <a:off x="6876256" y="5366735"/>
            <a:ext cx="2520160" cy="541040"/>
            <a:chOff x="3112790" y="3354130"/>
            <a:chExt cx="2520160" cy="541040"/>
          </a:xfrm>
        </p:grpSpPr>
        <p:sp>
          <p:nvSpPr>
            <p:cNvPr id="15" name="TextBox 14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798" y="3354130"/>
              <a:ext cx="589162" cy="541040"/>
            </a:xfrm>
            <a:prstGeom prst="rect">
              <a:avLst/>
            </a:prstGeom>
          </p:spPr>
        </p:pic>
      </p:grpSp>
      <p:grpSp>
        <p:nvGrpSpPr>
          <p:cNvPr id="17" name="그룹 16"/>
          <p:cNvGrpSpPr/>
          <p:nvPr/>
        </p:nvGrpSpPr>
        <p:grpSpPr>
          <a:xfrm>
            <a:off x="2771560" y="5366735"/>
            <a:ext cx="2520160" cy="541040"/>
            <a:chOff x="3112790" y="3354130"/>
            <a:chExt cx="2520160" cy="541040"/>
          </a:xfrm>
        </p:grpSpPr>
        <p:sp>
          <p:nvSpPr>
            <p:cNvPr id="18" name="TextBox 17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938" y="3354130"/>
              <a:ext cx="589162" cy="541040"/>
            </a:xfrm>
            <a:prstGeom prst="rect">
              <a:avLst/>
            </a:prstGeom>
          </p:spPr>
        </p:pic>
      </p:grpSp>
      <p:grpSp>
        <p:nvGrpSpPr>
          <p:cNvPr id="20" name="그룹 19"/>
          <p:cNvGrpSpPr/>
          <p:nvPr/>
        </p:nvGrpSpPr>
        <p:grpSpPr>
          <a:xfrm>
            <a:off x="6876256" y="2898944"/>
            <a:ext cx="2520160" cy="541040"/>
            <a:chOff x="3112790" y="3354130"/>
            <a:chExt cx="2520160" cy="541040"/>
          </a:xfrm>
        </p:grpSpPr>
        <p:sp>
          <p:nvSpPr>
            <p:cNvPr id="21" name="TextBox 20"/>
            <p:cNvSpPr txBox="1"/>
            <p:nvPr/>
          </p:nvSpPr>
          <p:spPr>
            <a:xfrm>
              <a:off x="3112790" y="3439984"/>
              <a:ext cx="252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かえ</a:t>
              </a:r>
              <a:r>
                <a:rPr lang="ja-JP" altLang="en-US" dirty="0" smtClean="0"/>
                <a:t>　　　　ま</a:t>
              </a:r>
              <a:r>
                <a:rPr lang="ja-JP" altLang="en-US" dirty="0"/>
                <a:t>す</a:t>
              </a:r>
              <a:endParaRPr lang="ko-KR" altLang="en-US" dirty="0"/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6846" y="3354130"/>
              <a:ext cx="589162" cy="54104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877716" y="296854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し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80276" y="296854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り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68588" y="5433539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み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0272" y="543133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ね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7963" y="156807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MS UI Gothic"/>
              </a:rPr>
              <a:t>➎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7984" y="156807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➏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7963" y="404571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➐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8650" y="404571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5"/>
                </a:solidFill>
                <a:latin typeface="ＭＳ Ｐゴシック"/>
              </a:rPr>
              <a:t>➑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pic>
        <p:nvPicPr>
          <p:cNvPr id="3" name="7과-듣생2-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83728" y="2472854"/>
            <a:ext cx="360000" cy="360000"/>
          </a:xfrm>
          <a:prstGeom prst="rect">
            <a:avLst/>
          </a:prstGeom>
        </p:spPr>
      </p:pic>
      <p:pic>
        <p:nvPicPr>
          <p:cNvPr id="4" name="7과-듣생2-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88325" y="2472854"/>
            <a:ext cx="360000" cy="360000"/>
          </a:xfrm>
          <a:prstGeom prst="rect">
            <a:avLst/>
          </a:prstGeom>
        </p:spPr>
      </p:pic>
      <p:pic>
        <p:nvPicPr>
          <p:cNvPr id="5" name="7과-듣생2-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8851" y="4941168"/>
            <a:ext cx="360000" cy="360000"/>
          </a:xfrm>
          <a:prstGeom prst="rect">
            <a:avLst/>
          </a:prstGeom>
        </p:spPr>
      </p:pic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88325" y="494116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1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～ます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~</a:t>
            </a:r>
            <a:r>
              <a:rPr lang="ko-KR" altLang="en-US" dirty="0" smtClean="0"/>
              <a:t>ㅂ니다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1734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잘 듣고 보기와 같이 묻고 대답해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1" y="1432056"/>
            <a:ext cx="819150" cy="41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9502" y="1268760"/>
            <a:ext cx="4407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おきますか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７時</a:t>
            </a:r>
            <a:r>
              <a:rPr lang="ja-JP" altLang="en-US" dirty="0" smtClean="0"/>
              <a:t>に　</a:t>
            </a:r>
            <a:r>
              <a:rPr lang="ja-JP" altLang="en-US" dirty="0" smtClean="0">
                <a:solidFill>
                  <a:schemeClr val="accent2"/>
                </a:solidFill>
              </a:rPr>
              <a:t>おきます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3" name="TextBox 2"/>
          <p:cNvSpPr txBox="1"/>
          <p:nvPr/>
        </p:nvSpPr>
        <p:spPr>
          <a:xfrm>
            <a:off x="3607444" y="132433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2596988" y="188797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82" y="2547952"/>
            <a:ext cx="612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かおを　あらいますか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７時半</a:t>
            </a:r>
            <a:r>
              <a:rPr lang="ja-JP" altLang="en-US" dirty="0" smtClean="0"/>
              <a:t>に　</a:t>
            </a:r>
            <a:r>
              <a:rPr lang="ja-JP" altLang="en-US" dirty="0">
                <a:solidFill>
                  <a:schemeClr val="accent2"/>
                </a:solidFill>
              </a:rPr>
              <a:t>かおを　あらいま</a:t>
            </a:r>
            <a:r>
              <a:rPr lang="ja-JP" altLang="en-US" dirty="0" smtClean="0">
                <a:solidFill>
                  <a:schemeClr val="accent2"/>
                </a:solidFill>
              </a:rPr>
              <a:t>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19" name="TextBox 18"/>
          <p:cNvSpPr txBox="1"/>
          <p:nvPr/>
        </p:nvSpPr>
        <p:spPr>
          <a:xfrm>
            <a:off x="3067124" y="260352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2056668" y="316716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　はん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471" y="272076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182" y="3941205"/>
            <a:ext cx="5836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あさごはんを　食べますか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en-US" altLang="ja-JP" dirty="0" smtClean="0">
                <a:solidFill>
                  <a:schemeClr val="accent5"/>
                </a:solidFill>
              </a:rPr>
              <a:t>8</a:t>
            </a:r>
            <a:r>
              <a:rPr lang="ja-JP" altLang="en-US" dirty="0" smtClean="0">
                <a:solidFill>
                  <a:schemeClr val="accent5"/>
                </a:solidFill>
              </a:rPr>
              <a:t>時</a:t>
            </a:r>
            <a:r>
              <a:rPr lang="ja-JP" altLang="en-US" dirty="0" smtClean="0"/>
              <a:t>に　</a:t>
            </a:r>
            <a:r>
              <a:rPr lang="ja-JP" altLang="en-US" dirty="0">
                <a:solidFill>
                  <a:schemeClr val="accent2"/>
                </a:solidFill>
              </a:rPr>
              <a:t>あさごはんを　食</a:t>
            </a:r>
            <a:r>
              <a:rPr lang="ja-JP" altLang="en-US" dirty="0" smtClean="0">
                <a:solidFill>
                  <a:schemeClr val="accent2"/>
                </a:solidFill>
              </a:rPr>
              <a:t>べ</a:t>
            </a:r>
            <a:r>
              <a:rPr lang="ja-JP" altLang="en-US" dirty="0">
                <a:solidFill>
                  <a:schemeClr val="accent2"/>
                </a:solidFill>
              </a:rPr>
              <a:t>ます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22" name="TextBox 21"/>
          <p:cNvSpPr txBox="1"/>
          <p:nvPr/>
        </p:nvSpPr>
        <p:spPr>
          <a:xfrm>
            <a:off x="3067124" y="399677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2056668" y="456041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471" y="410324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182" y="5383365"/>
            <a:ext cx="5836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がっこうへ　行きますか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en-US" altLang="ja-JP" dirty="0" smtClean="0">
                <a:solidFill>
                  <a:schemeClr val="accent5"/>
                </a:solidFill>
              </a:rPr>
              <a:t>8</a:t>
            </a:r>
            <a:r>
              <a:rPr lang="ja-JP" altLang="en-US" dirty="0" smtClean="0">
                <a:solidFill>
                  <a:schemeClr val="accent5"/>
                </a:solidFill>
              </a:rPr>
              <a:t>時</a:t>
            </a:r>
            <a:r>
              <a:rPr lang="ja-JP" altLang="en-US" dirty="0" smtClean="0"/>
              <a:t>に　</a:t>
            </a:r>
            <a:r>
              <a:rPr lang="ja-JP" altLang="en-US" dirty="0">
                <a:solidFill>
                  <a:schemeClr val="accent2"/>
                </a:solidFill>
              </a:rPr>
              <a:t>がっこうへ　行き</a:t>
            </a:r>
            <a:r>
              <a:rPr lang="ja-JP" altLang="en-US" dirty="0" smtClean="0">
                <a:solidFill>
                  <a:schemeClr val="accent2"/>
                </a:solidFill>
              </a:rPr>
              <a:t>ま</a:t>
            </a:r>
            <a:r>
              <a:rPr lang="ja-JP" altLang="en-US" dirty="0">
                <a:solidFill>
                  <a:schemeClr val="accent2"/>
                </a:solidFill>
              </a:rPr>
              <a:t>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3067124" y="543893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2056668" y="600257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8471" y="552714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6938" y="399677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た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80469" y="4550894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た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57006" y="5428951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い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44786" y="600257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い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pic>
        <p:nvPicPr>
          <p:cNvPr id="6" name="7과-듣말1-보기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622" y="1995696"/>
            <a:ext cx="360000" cy="360000"/>
          </a:xfrm>
          <a:prstGeom prst="rect">
            <a:avLst/>
          </a:prstGeom>
        </p:spPr>
      </p:pic>
      <p:pic>
        <p:nvPicPr>
          <p:cNvPr id="7" name="7과-듣말1-1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4622" y="3274888"/>
            <a:ext cx="360000" cy="360000"/>
          </a:xfrm>
          <a:prstGeom prst="rect">
            <a:avLst/>
          </a:prstGeom>
        </p:spPr>
      </p:pic>
      <p:pic>
        <p:nvPicPr>
          <p:cNvPr id="8" name="7과-듣말1-2-전체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444" y="4668141"/>
            <a:ext cx="360000" cy="360000"/>
          </a:xfrm>
          <a:prstGeom prst="rect">
            <a:avLst/>
          </a:prstGeom>
        </p:spPr>
      </p:pic>
      <p:pic>
        <p:nvPicPr>
          <p:cNvPr id="9" name="7과-듣말1-3-전체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444" y="611030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99182" y="2547952"/>
            <a:ext cx="612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いえに　帰りますか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en-US" altLang="ja-JP" dirty="0" smtClean="0">
                <a:solidFill>
                  <a:schemeClr val="accent5"/>
                </a:solidFill>
              </a:rPr>
              <a:t>5</a:t>
            </a:r>
            <a:r>
              <a:rPr lang="ja-JP" altLang="en-US" dirty="0" smtClean="0">
                <a:solidFill>
                  <a:schemeClr val="accent5"/>
                </a:solidFill>
              </a:rPr>
              <a:t>時</a:t>
            </a:r>
            <a:r>
              <a:rPr lang="ja-JP" altLang="en-US" dirty="0" smtClean="0"/>
              <a:t>に　</a:t>
            </a:r>
            <a:r>
              <a:rPr lang="ja-JP" altLang="en-US" dirty="0">
                <a:solidFill>
                  <a:schemeClr val="accent2"/>
                </a:solidFill>
              </a:rPr>
              <a:t>いえに　帰り</a:t>
            </a:r>
            <a:r>
              <a:rPr lang="ja-JP" altLang="en-US" dirty="0" smtClean="0">
                <a:solidFill>
                  <a:schemeClr val="accent2"/>
                </a:solidFill>
              </a:rPr>
              <a:t>ます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19" name="TextBox 18"/>
          <p:cNvSpPr txBox="1"/>
          <p:nvPr/>
        </p:nvSpPr>
        <p:spPr>
          <a:xfrm>
            <a:off x="3067124" y="260352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2018568" y="316716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471" y="272076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MS UI Gothic"/>
              </a:rPr>
              <a:t>➎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182" y="3941205"/>
            <a:ext cx="5836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テレビを　見ますか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en-US" altLang="ja-JP" dirty="0">
                <a:solidFill>
                  <a:schemeClr val="accent5"/>
                </a:solidFill>
              </a:rPr>
              <a:t>9</a:t>
            </a:r>
            <a:r>
              <a:rPr lang="ja-JP" altLang="en-US" dirty="0" smtClean="0">
                <a:solidFill>
                  <a:schemeClr val="accent5"/>
                </a:solidFill>
              </a:rPr>
              <a:t>時</a:t>
            </a:r>
            <a:r>
              <a:rPr lang="ja-JP" altLang="en-US" dirty="0" smtClean="0"/>
              <a:t>に　</a:t>
            </a:r>
            <a:r>
              <a:rPr lang="ja-JP" altLang="en-US" dirty="0">
                <a:solidFill>
                  <a:schemeClr val="accent2"/>
                </a:solidFill>
              </a:rPr>
              <a:t>テレビを　見</a:t>
            </a:r>
            <a:r>
              <a:rPr lang="ja-JP" altLang="en-US" dirty="0" smtClean="0">
                <a:solidFill>
                  <a:schemeClr val="accent2"/>
                </a:solidFill>
              </a:rPr>
              <a:t>ま</a:t>
            </a:r>
            <a:r>
              <a:rPr lang="ja-JP" altLang="en-US" dirty="0">
                <a:solidFill>
                  <a:schemeClr val="accent2"/>
                </a:solidFill>
              </a:rPr>
              <a:t>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22" name="TextBox 21"/>
          <p:cNvSpPr txBox="1"/>
          <p:nvPr/>
        </p:nvSpPr>
        <p:spPr>
          <a:xfrm>
            <a:off x="3067124" y="399677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2028093" y="456041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471" y="410324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➏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182" y="5383365"/>
            <a:ext cx="5836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寝ますか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en-US" altLang="ja-JP" dirty="0" smtClean="0">
                <a:solidFill>
                  <a:schemeClr val="accent5"/>
                </a:solidFill>
              </a:rPr>
              <a:t>11</a:t>
            </a:r>
            <a:r>
              <a:rPr lang="ja-JP" altLang="en-US" dirty="0" smtClean="0">
                <a:solidFill>
                  <a:schemeClr val="accent5"/>
                </a:solidFill>
              </a:rPr>
              <a:t>時</a:t>
            </a:r>
            <a:r>
              <a:rPr lang="ja-JP" altLang="en-US" dirty="0" smtClean="0"/>
              <a:t>に　</a:t>
            </a:r>
            <a:r>
              <a:rPr lang="ja-JP" altLang="en-US" dirty="0">
                <a:solidFill>
                  <a:schemeClr val="accent2"/>
                </a:solidFill>
              </a:rPr>
              <a:t>寝</a:t>
            </a:r>
            <a:r>
              <a:rPr lang="ja-JP" altLang="en-US" dirty="0" smtClean="0">
                <a:solidFill>
                  <a:schemeClr val="accent2"/>
                </a:solidFill>
              </a:rPr>
              <a:t>ま</a:t>
            </a:r>
            <a:r>
              <a:rPr lang="ja-JP" altLang="en-US" dirty="0">
                <a:solidFill>
                  <a:schemeClr val="accent2"/>
                </a:solidFill>
              </a:rPr>
              <a:t>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26" name="TextBox 25"/>
          <p:cNvSpPr txBox="1"/>
          <p:nvPr/>
        </p:nvSpPr>
        <p:spPr>
          <a:xfrm>
            <a:off x="3067124" y="543893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2056668" y="600257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8471" y="552714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➐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181" y="1210738"/>
            <a:ext cx="612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/>
              <a:t>ユナさんは　何時に　</a:t>
            </a:r>
            <a:r>
              <a:rPr lang="ja-JP" altLang="en-US" dirty="0" smtClean="0">
                <a:solidFill>
                  <a:schemeClr val="accent2"/>
                </a:solidFill>
              </a:rPr>
              <a:t>ひるご</a:t>
            </a:r>
            <a:r>
              <a:rPr lang="ja-JP" altLang="en-US" dirty="0">
                <a:solidFill>
                  <a:schemeClr val="accent2"/>
                </a:solidFill>
              </a:rPr>
              <a:t>はんを　食べますか</a:t>
            </a:r>
            <a:r>
              <a:rPr lang="ja-JP" altLang="en-US" dirty="0" smtClean="0"/>
              <a:t>。</a:t>
            </a:r>
            <a:endParaRPr lang="en-US" altLang="ko-KR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 smtClean="0"/>
              <a:t>	</a:t>
            </a:r>
            <a:r>
              <a:rPr lang="en-US" altLang="ja-JP" dirty="0">
                <a:solidFill>
                  <a:schemeClr val="accent5"/>
                </a:solidFill>
              </a:rPr>
              <a:t>12</a:t>
            </a:r>
            <a:r>
              <a:rPr lang="ja-JP" altLang="en-US" dirty="0" smtClean="0">
                <a:solidFill>
                  <a:schemeClr val="accent5"/>
                </a:solidFill>
              </a:rPr>
              <a:t>時</a:t>
            </a:r>
            <a:r>
              <a:rPr lang="ja-JP" altLang="en-US" dirty="0" smtClean="0"/>
              <a:t>に　</a:t>
            </a:r>
            <a:r>
              <a:rPr lang="ja-JP" altLang="en-US" dirty="0">
                <a:solidFill>
                  <a:schemeClr val="accent2"/>
                </a:solidFill>
              </a:rPr>
              <a:t>ひるごはんを　食べ</a:t>
            </a:r>
            <a:r>
              <a:rPr lang="ja-JP" altLang="en-US" dirty="0" smtClean="0">
                <a:solidFill>
                  <a:schemeClr val="accent2"/>
                </a:solidFill>
              </a:rPr>
              <a:t>ます</a:t>
            </a:r>
            <a:r>
              <a:rPr lang="ja-JP" altLang="en-US" dirty="0" smtClean="0"/>
              <a:t>。</a:t>
            </a:r>
            <a:endParaRPr lang="en-US" altLang="ko-KR" dirty="0"/>
          </a:p>
        </p:txBody>
      </p:sp>
      <p:sp>
        <p:nvSpPr>
          <p:cNvPr id="30" name="TextBox 29"/>
          <p:cNvSpPr txBox="1"/>
          <p:nvPr/>
        </p:nvSpPr>
        <p:spPr>
          <a:xfrm>
            <a:off x="3067123" y="126631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なん　じ</a:t>
            </a:r>
            <a:endParaRPr lang="ko-KR" alt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2142778" y="1829952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5"/>
                </a:solidFill>
              </a:rPr>
              <a:t>じ</a:t>
            </a:r>
            <a:endParaRPr lang="ko-KR" altLang="en-US" sz="800" dirty="0">
              <a:solidFill>
                <a:schemeClr val="accent5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470" y="138354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MS UI Gothic"/>
              </a:rPr>
              <a:t>➍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16463" y="127211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た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49477" y="181670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た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67782" y="260352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かえ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74848" y="3157641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かえ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64224" y="399677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み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54362" y="4541369"/>
            <a:ext cx="576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み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31862" y="5438939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ね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24174" y="5983529"/>
            <a:ext cx="576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solidFill>
                  <a:schemeClr val="accent2"/>
                </a:solidFill>
              </a:rPr>
              <a:t>ね</a:t>
            </a:r>
            <a:endParaRPr lang="ko-KR" altLang="en-US" sz="800" dirty="0">
              <a:solidFill>
                <a:schemeClr val="accent2"/>
              </a:solidFill>
            </a:endParaRPr>
          </a:p>
        </p:txBody>
      </p:sp>
      <p:pic>
        <p:nvPicPr>
          <p:cNvPr id="2" name="7과-듣말1-4-전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8471" y="1937674"/>
            <a:ext cx="360000" cy="360000"/>
          </a:xfrm>
          <a:prstGeom prst="rect">
            <a:avLst/>
          </a:prstGeom>
        </p:spPr>
      </p:pic>
      <p:pic>
        <p:nvPicPr>
          <p:cNvPr id="3" name="7과-듣말1-5-전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9230" y="3274888"/>
            <a:ext cx="360000" cy="360000"/>
          </a:xfrm>
          <a:prstGeom prst="rect">
            <a:avLst/>
          </a:prstGeom>
        </p:spPr>
      </p:pic>
      <p:pic>
        <p:nvPicPr>
          <p:cNvPr id="4" name="7과-듣말1-6-전체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8471" y="4649091"/>
            <a:ext cx="360000" cy="360000"/>
          </a:xfrm>
          <a:prstGeom prst="rect">
            <a:avLst/>
          </a:prstGeom>
        </p:spPr>
      </p:pic>
      <p:pic>
        <p:nvPicPr>
          <p:cNvPr id="5" name="7과-듣말1-7-전체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8470" y="609329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おきる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半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かお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あらう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あさ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ごはん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がっこう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ひる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555776" y="980727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일어나다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얼굴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씻다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아침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밥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학교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점심</a:t>
            </a:r>
            <a:r>
              <a:rPr lang="en-US" altLang="ko-KR" dirty="0" smtClean="0"/>
              <a:t>/</a:t>
            </a:r>
            <a:r>
              <a:rPr lang="ko-KR" altLang="en-US" dirty="0" smtClean="0"/>
              <a:t>낮</a:t>
            </a:r>
            <a:endParaRPr lang="en-US" altLang="ko-K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427984" y="980726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帰る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テレビ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ねる</a:t>
            </a:r>
            <a:endParaRPr lang="en-US" altLang="ja-JP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16216" y="980725"/>
            <a:ext cx="187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집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돌아가</a:t>
            </a:r>
            <a:r>
              <a:rPr lang="en-US" altLang="ko-KR" dirty="0" smtClean="0"/>
              <a:t>(</a:t>
            </a:r>
            <a:r>
              <a:rPr lang="ko-KR" altLang="en-US" dirty="0" smtClean="0"/>
              <a:t>오</a:t>
            </a:r>
            <a:r>
              <a:rPr lang="en-US" altLang="ko-KR" dirty="0" smtClean="0"/>
              <a:t>)</a:t>
            </a:r>
            <a:r>
              <a:rPr lang="ko-KR" altLang="en-US" dirty="0" smtClean="0"/>
              <a:t>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텔레비전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자다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07951" y="141277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はん</a:t>
            </a:r>
            <a:endParaRPr lang="ko-KR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740399" y="1412776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かえ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417345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1088</Words>
  <Application>Microsoft Office PowerPoint</Application>
  <PresentationFormat>화면 슬라이드 쇼(4:3)</PresentationFormat>
  <Paragraphs>513</Paragraphs>
  <Slides>42</Slides>
  <Notes>0</Notes>
  <HiddenSlides>0</HiddenSlides>
  <MMClips>51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3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211</cp:revision>
  <dcterms:created xsi:type="dcterms:W3CDTF">2017-11-16T00:40:10Z</dcterms:created>
  <dcterms:modified xsi:type="dcterms:W3CDTF">2018-02-06T01:33:43Z</dcterms:modified>
</cp:coreProperties>
</file>